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4" r:id="rId2"/>
    <p:sldId id="340" r:id="rId3"/>
    <p:sldId id="341" r:id="rId4"/>
    <p:sldId id="326" r:id="rId5"/>
    <p:sldId id="261" r:id="rId6"/>
    <p:sldId id="266" r:id="rId7"/>
    <p:sldId id="258" r:id="rId8"/>
    <p:sldId id="267" r:id="rId9"/>
    <p:sldId id="335" r:id="rId10"/>
    <p:sldId id="334" r:id="rId11"/>
    <p:sldId id="332" r:id="rId12"/>
    <p:sldId id="338" r:id="rId13"/>
    <p:sldId id="331" r:id="rId14"/>
    <p:sldId id="342" r:id="rId15"/>
    <p:sldId id="333" r:id="rId16"/>
    <p:sldId id="337" r:id="rId17"/>
    <p:sldId id="270" r:id="rId18"/>
    <p:sldId id="329" r:id="rId19"/>
  </p:sldIdLst>
  <p:sldSz cx="9144000" cy="6858000" type="screen4x3"/>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786"/>
    <a:srgbClr val="992120"/>
    <a:srgbClr val="CE9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0026" autoAdjust="0"/>
  </p:normalViewPr>
  <p:slideViewPr>
    <p:cSldViewPr snapToObjects="1" showGuides="1">
      <p:cViewPr varScale="1">
        <p:scale>
          <a:sx n="102" d="100"/>
          <a:sy n="102" d="100"/>
        </p:scale>
        <p:origin x="201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5E365B-A36B-244B-9FA2-C8CA9B0269BA}" type="datetimeFigureOut">
              <a:rPr lang="en-US" smtClean="0"/>
              <a:pPr/>
              <a:t>9/6/2020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0D2A1-FA67-9449-9466-2E0B87F64901}" type="slidenum">
              <a:rPr lang="en-US" smtClean="0"/>
              <a:pPr/>
              <a:t>‹#›</a:t>
            </a:fld>
            <a:endParaRPr lang="en-US"/>
          </a:p>
        </p:txBody>
      </p:sp>
    </p:spTree>
    <p:extLst>
      <p:ext uri="{BB962C8B-B14F-4D97-AF65-F5344CB8AC3E}">
        <p14:creationId xmlns:p14="http://schemas.microsoft.com/office/powerpoint/2010/main" val="6138746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3F7C03-8C3C-224C-B3A9-1FB45CACD452}" type="datetimeFigureOut">
              <a:rPr lang="en-US" smtClean="0"/>
              <a:pPr/>
              <a:t>9/6/2020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1A46D3-FA7C-2F4F-9EFB-84EAFCE87AA9}" type="slidenum">
              <a:rPr lang="en-US" smtClean="0"/>
              <a:pPr/>
              <a:t>‹#›</a:t>
            </a:fld>
            <a:endParaRPr lang="en-US"/>
          </a:p>
        </p:txBody>
      </p:sp>
    </p:spTree>
    <p:extLst>
      <p:ext uri="{BB962C8B-B14F-4D97-AF65-F5344CB8AC3E}">
        <p14:creationId xmlns:p14="http://schemas.microsoft.com/office/powerpoint/2010/main" val="30276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A46D3-FA7C-2F4F-9EFB-84EAFCE87AA9}" type="slidenum">
              <a:rPr lang="en-US" smtClean="0"/>
              <a:pPr/>
              <a:t>2</a:t>
            </a:fld>
            <a:endParaRPr lang="en-US"/>
          </a:p>
        </p:txBody>
      </p:sp>
    </p:spTree>
    <p:extLst>
      <p:ext uri="{BB962C8B-B14F-4D97-AF65-F5344CB8AC3E}">
        <p14:creationId xmlns:p14="http://schemas.microsoft.com/office/powerpoint/2010/main" val="353691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A46D3-FA7C-2F4F-9EFB-84EAFCE87AA9}" type="slidenum">
              <a:rPr lang="en-US" smtClean="0"/>
              <a:pPr/>
              <a:t>3</a:t>
            </a:fld>
            <a:endParaRPr lang="en-US"/>
          </a:p>
        </p:txBody>
      </p:sp>
    </p:spTree>
    <p:extLst>
      <p:ext uri="{BB962C8B-B14F-4D97-AF65-F5344CB8AC3E}">
        <p14:creationId xmlns:p14="http://schemas.microsoft.com/office/powerpoint/2010/main" val="390883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A46D3-FA7C-2F4F-9EFB-84EAFCE87AA9}" type="slidenum">
              <a:rPr lang="en-US" smtClean="0"/>
              <a:pPr/>
              <a:t>5</a:t>
            </a:fld>
            <a:endParaRPr lang="en-US"/>
          </a:p>
        </p:txBody>
      </p:sp>
    </p:spTree>
    <p:extLst>
      <p:ext uri="{BB962C8B-B14F-4D97-AF65-F5344CB8AC3E}">
        <p14:creationId xmlns:p14="http://schemas.microsoft.com/office/powerpoint/2010/main" val="94258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1000"/>
              </a:spcAft>
              <a:buClr>
                <a:srgbClr val="CE9342"/>
              </a:buClr>
              <a:buSzTx/>
              <a:buFont typeface="Lucida Grande"/>
              <a:buChar char="+"/>
              <a:tabLst/>
              <a:defRPr/>
            </a:pPr>
            <a:endParaRPr lang="en-US" dirty="0"/>
          </a:p>
        </p:txBody>
      </p:sp>
      <p:sp>
        <p:nvSpPr>
          <p:cNvPr id="4" name="Slide Number Placeholder 3"/>
          <p:cNvSpPr>
            <a:spLocks noGrp="1"/>
          </p:cNvSpPr>
          <p:nvPr>
            <p:ph type="sldNum" sz="quarter" idx="10"/>
          </p:nvPr>
        </p:nvSpPr>
        <p:spPr/>
        <p:txBody>
          <a:bodyPr/>
          <a:lstStyle/>
          <a:p>
            <a:fld id="{B81A46D3-FA7C-2F4F-9EFB-84EAFCE87AA9}" type="slidenum">
              <a:rPr lang="en-US" smtClean="0"/>
              <a:pPr/>
              <a:t>7</a:t>
            </a:fld>
            <a:endParaRPr lang="en-US"/>
          </a:p>
        </p:txBody>
      </p:sp>
    </p:spTree>
    <p:extLst>
      <p:ext uri="{BB962C8B-B14F-4D97-AF65-F5344CB8AC3E}">
        <p14:creationId xmlns:p14="http://schemas.microsoft.com/office/powerpoint/2010/main" val="289942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A46D3-FA7C-2F4F-9EFB-84EAFCE87AA9}" type="slidenum">
              <a:rPr lang="en-US" smtClean="0"/>
              <a:pPr/>
              <a:t>16</a:t>
            </a:fld>
            <a:endParaRPr lang="en-US"/>
          </a:p>
        </p:txBody>
      </p:sp>
    </p:spTree>
    <p:extLst>
      <p:ext uri="{BB962C8B-B14F-4D97-AF65-F5344CB8AC3E}">
        <p14:creationId xmlns:p14="http://schemas.microsoft.com/office/powerpoint/2010/main" val="203840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3"/>
          <p:cNvPicPr>
            <a:picLocks noChangeAspect="1"/>
          </p:cNvPicPr>
          <p:nvPr/>
        </p:nvPicPr>
        <p:blipFill>
          <a:blip r:embed="rId13"/>
          <a:srcRect/>
          <a:stretch>
            <a:fillRect/>
          </a:stretch>
        </p:blipFill>
        <p:spPr bwMode="auto">
          <a:xfrm>
            <a:off x="8516938" y="6511925"/>
            <a:ext cx="177800" cy="101600"/>
          </a:xfrm>
          <a:prstGeom prst="rect">
            <a:avLst/>
          </a:prstGeom>
          <a:noFill/>
          <a:ln w="9525">
            <a:noFill/>
            <a:miter lim="800000"/>
            <a:headEnd/>
            <a:tailEnd/>
          </a:ln>
        </p:spPr>
      </p:pic>
      <p:pic>
        <p:nvPicPr>
          <p:cNvPr id="10" name="Picture 4" descr="CSH-Logo.png"/>
          <p:cNvPicPr>
            <a:picLocks noChangeAspect="1"/>
          </p:cNvPicPr>
          <p:nvPr/>
        </p:nvPicPr>
        <p:blipFill>
          <a:blip r:embed="rId14"/>
          <a:srcRect/>
          <a:stretch>
            <a:fillRect/>
          </a:stretch>
        </p:blipFill>
        <p:spPr bwMode="auto">
          <a:xfrm>
            <a:off x="6400800" y="6510338"/>
            <a:ext cx="2057400" cy="104775"/>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sh.umn.edu/bio/center-for-spirituality-and-he/miriam-cameron"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mailto:namdu@umn.edu" TargetMode="External"/><Relationship Id="rId5" Type="http://schemas.openxmlformats.org/officeDocument/2006/relationships/hyperlink" Target="https://www.csh.umn.edu/bio/center-for-spirituality-and-he/tenzin-namdul" TargetMode="External"/><Relationship Id="rId4" Type="http://schemas.openxmlformats.org/officeDocument/2006/relationships/hyperlink" Target="mailto:camer008@umn.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ijLpsp6EExU"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mazon.com/Karma-Happiness-Tibetan-Odyssey-Spirituality/dp/157749105X/ref=sr_1_1?dchild=1&amp;keywords=Karma+and+Happiness%3A+A+Tibetan+Odyssey+in+Ethics&amp;qid=1586033782&amp;sr=8-1"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takingcharge.csh.umn.edu/explore-healing-practices/tibetan-medicine/how-can-i-practice-tibetan-meditation"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csh-academics@umn.edu" TargetMode="External"/><Relationship Id="rId5" Type="http://schemas.openxmlformats.org/officeDocument/2006/relationships/hyperlink" Target="https://umabroad.umn.edu/programs/asia-oceania/csph-india#tab=applyhttps://umabroad.umn.edu/programs/asia-oceania/csph-india#tab=apply" TargetMode="External"/><Relationship Id="rId4" Type="http://schemas.openxmlformats.org/officeDocument/2006/relationships/hyperlink" Target="https://www.csh.umn.edu/education/credit-courses/csph-5315-traditional-tibetan-medicine-ethics-spirituality-and-heal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amazon.com/Tibetan-Medicine-You-Wellbeing-Better/dp/1538135019/ref=sr_1_1?keywords=Tibetan+Medicine+and+You&amp;qid=1570321477&amp;sr=8-1" TargetMode="External"/><Relationship Id="rId5" Type="http://schemas.openxmlformats.org/officeDocument/2006/relationships/hyperlink" Target="https://www.takingcharge.csh.umn.edu/explore-healing-practices/tibetan-medicine" TargetMode="External"/><Relationship Id="rId4" Type="http://schemas.openxmlformats.org/officeDocument/2006/relationships/hyperlink" Target="https://www.csh.umn.edu/education/focus-areas/tibetan-medicine/assessment-and-guidelines-tool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mazon.com/Tibetan-Medicine-You-Wellbeing-Better/dp/1538135019/ref=sr_1_1?keywords=Tibetan+Medicine+and+You&amp;qid=1570321477&amp;sr=8-1"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takingcharge.csh.umn.edu/explore-healing-practices/tibetan-medicine/how-can-i-practice-tibetan-meditatio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akingcharge.csh.umn.edu/explore-healing-practices/tibetan-medicine/how-can-i-practice-tibetan-meditation"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landscape-3.jpg"/>
          <p:cNvPicPr>
            <a:picLocks noChangeAspect="1"/>
          </p:cNvPicPr>
          <p:nvPr/>
        </p:nvPicPr>
        <p:blipFill>
          <a:blip r:embed="rId2"/>
          <a:stretch>
            <a:fillRect/>
          </a:stretch>
        </p:blipFill>
        <p:spPr>
          <a:xfrm>
            <a:off x="0" y="0"/>
            <a:ext cx="9144000" cy="685800"/>
          </a:xfrm>
          <a:prstGeom prst="rect">
            <a:avLst/>
          </a:prstGeom>
        </p:spPr>
      </p:pic>
      <p:sp>
        <p:nvSpPr>
          <p:cNvPr id="12" name="TextBox 11"/>
          <p:cNvSpPr txBox="1"/>
          <p:nvPr/>
        </p:nvSpPr>
        <p:spPr>
          <a:xfrm>
            <a:off x="457200" y="1144588"/>
            <a:ext cx="8229600" cy="1293812"/>
          </a:xfrm>
          <a:prstGeom prst="rect">
            <a:avLst/>
          </a:prstGeom>
          <a:noFill/>
        </p:spPr>
        <p:txBody>
          <a:bodyPr>
            <a:prstTxWarp prst="textNoShape">
              <a:avLst/>
            </a:prstTxWarp>
          </a:bodyPr>
          <a:lstStyle/>
          <a:p>
            <a:r>
              <a:rPr lang="en-US" sz="4000" b="1" dirty="0">
                <a:solidFill>
                  <a:srgbClr val="488786"/>
                </a:solidFill>
                <a:latin typeface="Arial" panose="020B0604020202020204" pitchFamily="34" charset="0"/>
                <a:cs typeface="Arial" panose="020B0604020202020204" pitchFamily="34" charset="0"/>
              </a:rPr>
              <a:t>Tibetan Medicine: </a:t>
            </a:r>
          </a:p>
          <a:p>
            <a:r>
              <a:rPr lang="en-US" sz="4000" b="1" dirty="0">
                <a:solidFill>
                  <a:srgbClr val="488786"/>
                </a:solidFill>
                <a:latin typeface="Arial" panose="020B0604020202020204" pitchFamily="34" charset="0"/>
                <a:cs typeface="Arial" panose="020B0604020202020204" pitchFamily="34" charset="0"/>
              </a:rPr>
              <a:t>Healing our Fears of Death</a:t>
            </a:r>
          </a:p>
          <a:p>
            <a:endParaRPr lang="en-US" sz="2400" b="1" dirty="0">
              <a:solidFill>
                <a:srgbClr val="3F7473"/>
              </a:solidFill>
              <a:latin typeface="Arial"/>
              <a:ea typeface="Arial" charset="0"/>
              <a:cs typeface="Arial"/>
            </a:endParaRPr>
          </a:p>
        </p:txBody>
      </p:sp>
      <p:sp>
        <p:nvSpPr>
          <p:cNvPr id="13" name="Content Placeholder 14"/>
          <p:cNvSpPr>
            <a:spLocks noGrp="1"/>
          </p:cNvSpPr>
          <p:nvPr>
            <p:ph idx="1"/>
          </p:nvPr>
        </p:nvSpPr>
        <p:spPr>
          <a:xfrm>
            <a:off x="381000" y="2819399"/>
            <a:ext cx="8610600" cy="3733801"/>
          </a:xfrm>
        </p:spPr>
        <p:txBody>
          <a:bodyPr rtlCol="0">
            <a:noAutofit/>
          </a:bodyPr>
          <a:lstStyle/>
          <a:p>
            <a:pPr marL="0" indent="0">
              <a:buNone/>
            </a:pPr>
            <a:r>
              <a:rPr lang="en-US" sz="2400" u="sng" dirty="0">
                <a:latin typeface="Arial" panose="020B0604020202020204" pitchFamily="34" charset="0"/>
                <a:cs typeface="Arial" panose="020B0604020202020204" pitchFamily="34" charset="0"/>
                <a:hlinkClick r:id="rId3"/>
              </a:rPr>
              <a:t>Miriam E. Cameron, PhD, RN</a:t>
            </a:r>
            <a:r>
              <a:rPr lang="en-US" sz="2400" u="sng"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Graduate Faculty, Lead Faculty, Yoga &amp; Tibetan Medicine Focus Area: </a:t>
            </a:r>
            <a:r>
              <a:rPr lang="en-US" sz="2400" dirty="0">
                <a:latin typeface="Arial" panose="020B0604020202020204" pitchFamily="34" charset="0"/>
                <a:cs typeface="Arial" panose="020B0604020202020204" pitchFamily="34" charset="0"/>
                <a:hlinkClick r:id="rId4"/>
              </a:rPr>
              <a:t>camer008@umn.edu</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2400" u="sng" dirty="0">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Tenzin Namdul, PhD, Tibetan Medicine Doctor</a:t>
            </a:r>
            <a:r>
              <a:rPr lang="en-US" sz="2400" dirty="0">
                <a:latin typeface="Arial" panose="020B0604020202020204" pitchFamily="34" charset="0"/>
                <a:cs typeface="Arial" panose="020B0604020202020204" pitchFamily="34" charset="0"/>
              </a:rPr>
              <a:t>, and Graduate Faculty: </a:t>
            </a:r>
            <a:r>
              <a:rPr lang="en-US" sz="2400" u="sng" dirty="0">
                <a:latin typeface="Arial" panose="020B0604020202020204" pitchFamily="34" charset="0"/>
                <a:cs typeface="Arial" panose="020B0604020202020204" pitchFamily="34" charset="0"/>
                <a:hlinkClick r:id="rId6"/>
              </a:rPr>
              <a:t>namdu@umn.edu</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solidFill>
                  <a:srgbClr val="0070C0"/>
                </a:solidFill>
                <a:latin typeface="Arial" panose="020B0604020202020204" pitchFamily="34" charset="0"/>
                <a:cs typeface="Arial" panose="020B0604020202020204" pitchFamily="34" charset="0"/>
              </a:rPr>
              <a:t>University of Minnesota</a:t>
            </a:r>
          </a:p>
          <a:p>
            <a:pPr marL="0" indent="0">
              <a:buNone/>
            </a:pPr>
            <a:r>
              <a:rPr lang="en-US" sz="2400" b="1" dirty="0">
                <a:solidFill>
                  <a:srgbClr val="0070C0"/>
                </a:solidFill>
                <a:latin typeface="Arial" panose="020B0604020202020204" pitchFamily="34" charset="0"/>
                <a:cs typeface="Arial" panose="020B0604020202020204" pitchFamily="34" charset="0"/>
              </a:rPr>
              <a:t>Earl E. Bakken Center for Spirituality &amp; Healing</a:t>
            </a:r>
          </a:p>
          <a:p>
            <a:pPr marL="0" indent="0">
              <a:buNone/>
            </a:pPr>
            <a:endParaRPr lang="en-US" sz="2400" dirty="0">
              <a:latin typeface="Arial" panose="020B0604020202020204" pitchFamily="34" charset="0"/>
              <a:cs typeface="Arial" panose="020B0604020202020204" pitchFamily="34" charset="0"/>
            </a:endParaRPr>
          </a:p>
          <a:p>
            <a:pPr fontAlgn="auto">
              <a:spcAft>
                <a:spcPts val="0"/>
              </a:spcAft>
              <a:buFont typeface="Arial"/>
              <a:buNone/>
              <a:defRPr/>
            </a:pPr>
            <a:endParaRPr lang="en-US" altLang="ja-JP" sz="2000" i="1" dirty="0">
              <a:solidFill>
                <a:schemeClr val="tx1">
                  <a:lumMod val="75000"/>
                  <a:lumOff val="25000"/>
                </a:schemeClr>
              </a:solidFill>
              <a:latin typeface="Times New Roman"/>
              <a:ea typeface="+mn-ea"/>
              <a:cs typeface="Times New Roman"/>
            </a:endParaRPr>
          </a:p>
          <a:p>
            <a:pPr lvl="3" fontAlgn="auto">
              <a:spcAft>
                <a:spcPts val="0"/>
              </a:spcAft>
              <a:buFont typeface="Arial"/>
              <a:buNone/>
              <a:defRPr/>
            </a:pPr>
            <a:endParaRPr lang="en-US" i="1" dirty="0">
              <a:solidFill>
                <a:schemeClr val="tx1">
                  <a:lumMod val="75000"/>
                  <a:lumOff val="25000"/>
                </a:schemeClr>
              </a:solidFill>
              <a:latin typeface="Times New Roman"/>
              <a:ea typeface="+mn-ea"/>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ndscape-6.jpg"/>
          <p:cNvPicPr>
            <a:picLocks noChangeAspect="1"/>
          </p:cNvPicPr>
          <p:nvPr/>
        </p:nvPicPr>
        <p:blipFill>
          <a:blip r:embed="rId2"/>
          <a:stretch>
            <a:fillRect/>
          </a:stretch>
        </p:blipFill>
        <p:spPr>
          <a:xfrm>
            <a:off x="0" y="0"/>
            <a:ext cx="9144000" cy="685800"/>
          </a:xfrm>
          <a:prstGeom prst="rect">
            <a:avLst/>
          </a:prstGeom>
        </p:spPr>
      </p:pic>
      <p:sp>
        <p:nvSpPr>
          <p:cNvPr id="10" name="TextBox 9"/>
          <p:cNvSpPr txBox="1"/>
          <p:nvPr/>
        </p:nvSpPr>
        <p:spPr>
          <a:xfrm>
            <a:off x="419493" y="914400"/>
            <a:ext cx="8229600" cy="5458120"/>
          </a:xfrm>
          <a:prstGeom prst="rect">
            <a:avLst/>
          </a:prstGeom>
          <a:noFill/>
        </p:spPr>
        <p:txBody>
          <a:bodyPr>
            <a:prstTxWarp prst="textNoShape">
              <a:avLst/>
            </a:prstTxWarp>
          </a:bodyPr>
          <a:lstStyle/>
          <a:p>
            <a:r>
              <a:rPr lang="en-US" sz="3200" b="1" dirty="0">
                <a:solidFill>
                  <a:srgbClr val="488786"/>
                </a:solidFill>
                <a:latin typeface="Arial" panose="020B0604020202020204" pitchFamily="34" charset="0"/>
                <a:cs typeface="Arial" panose="020B0604020202020204" pitchFamily="34" charset="0"/>
              </a:rPr>
              <a:t>Tibetan Medicine Can Heal Our Fears and Create a Good Life and Death. </a:t>
            </a:r>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Tibetan Medicine teaches that the purpose of life is to be happy.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Through ethical behavior and meditation, we can come to understand and experience life and death with peace and joy, rather than fear.  </a:t>
            </a:r>
          </a:p>
        </p:txBody>
      </p:sp>
    </p:spTree>
    <p:extLst>
      <p:ext uri="{BB962C8B-B14F-4D97-AF65-F5344CB8AC3E}">
        <p14:creationId xmlns:p14="http://schemas.microsoft.com/office/powerpoint/2010/main" val="451531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ndscape-4.jpg"/>
          <p:cNvPicPr>
            <a:picLocks noChangeAspect="1"/>
          </p:cNvPicPr>
          <p:nvPr/>
        </p:nvPicPr>
        <p:blipFill>
          <a:blip r:embed="rId2"/>
          <a:stretch>
            <a:fillRect/>
          </a:stretch>
        </p:blipFill>
        <p:spPr>
          <a:xfrm>
            <a:off x="0" y="0"/>
            <a:ext cx="9144000" cy="685800"/>
          </a:xfrm>
          <a:prstGeom prst="rect">
            <a:avLst/>
          </a:prstGeom>
        </p:spPr>
      </p:pic>
      <p:sp>
        <p:nvSpPr>
          <p:cNvPr id="10" name="TextBox 9"/>
          <p:cNvSpPr txBox="1"/>
          <p:nvPr/>
        </p:nvSpPr>
        <p:spPr>
          <a:xfrm>
            <a:off x="152400" y="762000"/>
            <a:ext cx="8389938" cy="5638800"/>
          </a:xfrm>
          <a:prstGeom prst="rect">
            <a:avLst/>
          </a:prstGeom>
          <a:noFill/>
        </p:spPr>
        <p:txBody>
          <a:bodyPr>
            <a:prstTxWarp prst="textNoShape">
              <a:avLst/>
            </a:prstTxWarp>
          </a:bodyPr>
          <a:lstStyle/>
          <a:p>
            <a:r>
              <a:rPr lang="en-US" sz="3200" b="1" dirty="0">
                <a:solidFill>
                  <a:srgbClr val="488786"/>
                </a:solidFill>
                <a:latin typeface="Arial" panose="020B0604020202020204" pitchFamily="34" charset="0"/>
                <a:cs typeface="Arial" panose="020B0604020202020204" pitchFamily="34" charset="0"/>
              </a:rPr>
              <a:t>Tibetan Medicine Can Heal Our Fears and Create a Good Life and Death.</a:t>
            </a:r>
          </a:p>
          <a:p>
            <a:endParaRPr lang="en-US" sz="3200" b="1" dirty="0">
              <a:solidFill>
                <a:srgbClr val="488786"/>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We transition through each </a:t>
            </a:r>
            <a:r>
              <a:rPr lang="en-US" sz="2800" i="1" dirty="0">
                <a:latin typeface="Arial" panose="020B0604020202020204" pitchFamily="34" charset="0"/>
                <a:cs typeface="Arial" panose="020B0604020202020204" pitchFamily="34" charset="0"/>
              </a:rPr>
              <a:t>bardo</a:t>
            </a:r>
            <a:r>
              <a:rPr lang="en-US" sz="2800" dirty="0">
                <a:latin typeface="Arial" panose="020B0604020202020204" pitchFamily="34" charset="0"/>
                <a:cs typeface="Arial" panose="020B0604020202020204" pitchFamily="34" charset="0"/>
              </a:rPr>
              <a:t>: Gap between one situation and another; intermediate state between death and rebirth</a:t>
            </a:r>
            <a:r>
              <a:rPr lang="en-US" sz="32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Life, death, intermediate state, and rebirth.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each stage, we develop a corresponding change in consciousness. </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endParaRPr lang="en-US" sz="2400" dirty="0">
              <a:solidFill>
                <a:srgbClr val="488786"/>
              </a:solidFill>
              <a:latin typeface="Arial" panose="020B0604020202020204" pitchFamily="34" charset="0"/>
              <a:cs typeface="Arial" panose="020B0604020202020204" pitchFamily="34" charset="0"/>
            </a:endParaRPr>
          </a:p>
        </p:txBody>
      </p:sp>
      <p:sp>
        <p:nvSpPr>
          <p:cNvPr id="11" name="Content Placeholder 14"/>
          <p:cNvSpPr txBox="1">
            <a:spLocks/>
          </p:cNvSpPr>
          <p:nvPr/>
        </p:nvSpPr>
        <p:spPr>
          <a:xfrm>
            <a:off x="457200" y="1828800"/>
            <a:ext cx="8237538" cy="4681538"/>
          </a:xfrm>
          <a:prstGeom prst="rect">
            <a:avLst/>
          </a:prstGeom>
        </p:spPr>
        <p:txBody>
          <a:bodyPr rtlCol="0">
            <a:noAutofit/>
          </a:bodyPr>
          <a:lstStyle/>
          <a:p>
            <a:pPr marR="0" lvl="0" algn="l" defTabSz="457200" rtl="0" eaLnBrk="1" fontAlgn="auto" latinLnBrk="0" hangingPunct="1">
              <a:lnSpc>
                <a:spcPct val="100000"/>
              </a:lnSpc>
              <a:spcBef>
                <a:spcPts val="0"/>
              </a:spcBef>
              <a:spcAft>
                <a:spcPts val="1000"/>
              </a:spcAft>
              <a:buClr>
                <a:srgbClr val="CE9342"/>
              </a:buClr>
              <a:buSzTx/>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Times New Roman"/>
              <a:ea typeface="+mn-ea"/>
              <a:cs typeface="Times New Roman"/>
            </a:endParaRPr>
          </a:p>
        </p:txBody>
      </p:sp>
      <p:sp>
        <p:nvSpPr>
          <p:cNvPr id="2" name="TextBox 1"/>
          <p:cNvSpPr txBox="1"/>
          <p:nvPr/>
        </p:nvSpPr>
        <p:spPr>
          <a:xfrm>
            <a:off x="5564909" y="435263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7216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ndscape-6.jpg"/>
          <p:cNvPicPr>
            <a:picLocks noChangeAspect="1"/>
          </p:cNvPicPr>
          <p:nvPr/>
        </p:nvPicPr>
        <p:blipFill>
          <a:blip r:embed="rId2"/>
          <a:stretch>
            <a:fillRect/>
          </a:stretch>
        </p:blipFill>
        <p:spPr>
          <a:xfrm>
            <a:off x="0" y="0"/>
            <a:ext cx="9144000" cy="685800"/>
          </a:xfrm>
          <a:prstGeom prst="rect">
            <a:avLst/>
          </a:prstGeom>
        </p:spPr>
      </p:pic>
      <p:sp>
        <p:nvSpPr>
          <p:cNvPr id="10" name="TextBox 9"/>
          <p:cNvSpPr txBox="1"/>
          <p:nvPr/>
        </p:nvSpPr>
        <p:spPr>
          <a:xfrm>
            <a:off x="304800" y="914400"/>
            <a:ext cx="8378072" cy="5458120"/>
          </a:xfrm>
          <a:prstGeom prst="rect">
            <a:avLst/>
          </a:prstGeom>
          <a:noFill/>
        </p:spPr>
        <p:txBody>
          <a:bodyPr>
            <a:prstTxWarp prst="textNoShape">
              <a:avLst/>
            </a:prstTxWarp>
          </a:bodyPr>
          <a:lstStyle/>
          <a:p>
            <a:r>
              <a:rPr lang="en-US" sz="3200" b="1" dirty="0">
                <a:solidFill>
                  <a:srgbClr val="488786"/>
                </a:solidFill>
                <a:latin typeface="Arial" panose="020B0604020202020204" pitchFamily="34" charset="0"/>
                <a:cs typeface="Arial" panose="020B0604020202020204" pitchFamily="34" charset="0"/>
              </a:rPr>
              <a:t>Tibetan Medicine Can Heal Our Fears and Create a Good Life and Death.</a:t>
            </a:r>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u="sng" dirty="0">
                <a:latin typeface="Arial" panose="020B0604020202020204" pitchFamily="34" charset="0"/>
                <a:cs typeface="Arial" panose="020B0604020202020204" pitchFamily="34" charset="0"/>
                <a:hlinkClick r:id="rId3"/>
              </a:rPr>
              <a:t>The Tibetan Book of the Dead - the </a:t>
            </a:r>
            <a:r>
              <a:rPr lang="en-US" sz="2400" i="1" u="sng" dirty="0">
                <a:latin typeface="Arial" panose="020B0604020202020204" pitchFamily="34" charset="0"/>
                <a:cs typeface="Arial" panose="020B0604020202020204" pitchFamily="34" charset="0"/>
                <a:hlinkClick r:id="rId3"/>
              </a:rPr>
              <a:t>Bardo </a:t>
            </a:r>
            <a:r>
              <a:rPr lang="en-US" sz="2400" i="1" u="sng" dirty="0" err="1">
                <a:latin typeface="Arial" panose="020B0604020202020204" pitchFamily="34" charset="0"/>
                <a:cs typeface="Arial" panose="020B0604020202020204" pitchFamily="34" charset="0"/>
                <a:hlinkClick r:id="rId3"/>
              </a:rPr>
              <a:t>Thodo</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explains how to create harmonious transitions through these stages and what happens between death and rebirth. </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Choose a good rebirth: 6 states of mind/realms of existence.</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99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ndscape-4.jpg"/>
          <p:cNvPicPr>
            <a:picLocks noChangeAspect="1"/>
          </p:cNvPicPr>
          <p:nvPr/>
        </p:nvPicPr>
        <p:blipFill>
          <a:blip r:embed="rId2"/>
          <a:stretch>
            <a:fillRect/>
          </a:stretch>
        </p:blipFill>
        <p:spPr>
          <a:xfrm>
            <a:off x="0" y="0"/>
            <a:ext cx="9144000" cy="685800"/>
          </a:xfrm>
          <a:prstGeom prst="rect">
            <a:avLst/>
          </a:prstGeom>
        </p:spPr>
      </p:pic>
      <p:sp>
        <p:nvSpPr>
          <p:cNvPr id="10" name="TextBox 9"/>
          <p:cNvSpPr txBox="1"/>
          <p:nvPr/>
        </p:nvSpPr>
        <p:spPr>
          <a:xfrm>
            <a:off x="457200" y="762000"/>
            <a:ext cx="8153400" cy="990600"/>
          </a:xfrm>
          <a:prstGeom prst="rect">
            <a:avLst/>
          </a:prstGeom>
          <a:noFill/>
        </p:spPr>
        <p:txBody>
          <a:bodyPr>
            <a:prstTxWarp prst="textNoShape">
              <a:avLst/>
            </a:prstTxWarp>
          </a:bodyPr>
          <a:lstStyle/>
          <a:p>
            <a:r>
              <a:rPr lang="en-US" sz="3200" b="1" dirty="0">
                <a:solidFill>
                  <a:srgbClr val="488786"/>
                </a:solidFill>
                <a:latin typeface="Arial" panose="020B0604020202020204" pitchFamily="34" charset="0"/>
                <a:cs typeface="Arial" panose="020B0604020202020204" pitchFamily="34" charset="0"/>
              </a:rPr>
              <a:t>Tibetan Medicine Can Heal Our Fears and Create a Good Life and Death.</a:t>
            </a:r>
            <a:endParaRPr lang="en-US" sz="3200" dirty="0">
              <a:latin typeface="Arial" panose="020B0604020202020204" pitchFamily="34" charset="0"/>
              <a:cs typeface="Arial" panose="020B0604020202020204" pitchFamily="34" charset="0"/>
            </a:endParaRPr>
          </a:p>
        </p:txBody>
      </p:sp>
      <p:sp>
        <p:nvSpPr>
          <p:cNvPr id="11" name="Content Placeholder 14"/>
          <p:cNvSpPr txBox="1">
            <a:spLocks/>
          </p:cNvSpPr>
          <p:nvPr/>
        </p:nvSpPr>
        <p:spPr>
          <a:xfrm>
            <a:off x="304800" y="2133600"/>
            <a:ext cx="8382000" cy="4376738"/>
          </a:xfrm>
          <a:prstGeom prst="rect">
            <a:avLst/>
          </a:prstGeom>
        </p:spPr>
        <p:txBody>
          <a:bodyPr rtlCol="0">
            <a:noAutofit/>
          </a:bodyPr>
          <a:lstStyle/>
          <a:p>
            <a:pPr algn="ctr" fontAlgn="base"/>
            <a:r>
              <a:rPr lang="en-US" sz="2400" b="1" dirty="0">
                <a:latin typeface="Arial" panose="020B0604020202020204" pitchFamily="34" charset="0"/>
                <a:cs typeface="Arial" panose="020B0604020202020204" pitchFamily="34" charset="0"/>
              </a:rPr>
              <a:t>Lower Realm</a:t>
            </a:r>
            <a:endParaRPr lang="en-US" sz="2400" dirty="0">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US" sz="2400" b="1" dirty="0">
                <a:latin typeface="Arial" panose="020B0604020202020204" pitchFamily="34" charset="0"/>
                <a:cs typeface="Arial" panose="020B0604020202020204" pitchFamily="34" charset="0"/>
              </a:rPr>
              <a:t>Hell Realm:</a:t>
            </a:r>
            <a:r>
              <a:rPr lang="en-US" sz="2400" dirty="0">
                <a:latin typeface="Arial" panose="020B0604020202020204" pitchFamily="34" charset="0"/>
                <a:cs typeface="Arial" panose="020B0604020202020204" pitchFamily="34" charset="0"/>
              </a:rPr>
              <a:t> Life filled with fear and aggression.</a:t>
            </a:r>
          </a:p>
          <a:p>
            <a:pPr fontAlgn="base"/>
            <a:endParaRPr lang="en-US" sz="2400" dirty="0">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US" sz="2400" b="1" dirty="0">
                <a:latin typeface="Arial" panose="020B0604020202020204" pitchFamily="34" charset="0"/>
                <a:cs typeface="Arial" panose="020B0604020202020204" pitchFamily="34" charset="0"/>
              </a:rPr>
              <a:t>Hungry Ghost Realm: </a:t>
            </a:r>
            <a:r>
              <a:rPr lang="en-US" sz="2400" dirty="0">
                <a:latin typeface="Arial" panose="020B0604020202020204" pitchFamily="34" charset="0"/>
                <a:cs typeface="Arial" panose="020B0604020202020204" pitchFamily="34" charset="0"/>
              </a:rPr>
              <a:t>Life obsessed with the past; a terrible emptiness inside.</a:t>
            </a:r>
          </a:p>
          <a:p>
            <a:pPr fontAlgn="base"/>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Animal Realm: </a:t>
            </a:r>
            <a:r>
              <a:rPr lang="en-US" sz="2400" dirty="0">
                <a:latin typeface="Arial" panose="020B0604020202020204" pitchFamily="34" charset="0"/>
                <a:cs typeface="Arial" panose="020B0604020202020204" pitchFamily="34" charset="0"/>
              </a:rPr>
              <a:t>life consumed by instinctual gratification of drives for food, sex, money, power, pleasure, etc. </a:t>
            </a:r>
          </a:p>
          <a:p>
            <a:pPr marR="0" lvl="0" algn="l" defTabSz="457200" rtl="0" eaLnBrk="1" fontAlgn="auto" latinLnBrk="0" hangingPunct="1">
              <a:lnSpc>
                <a:spcPct val="100000"/>
              </a:lnSpc>
              <a:spcBef>
                <a:spcPts val="0"/>
              </a:spcBef>
              <a:spcAft>
                <a:spcPts val="1000"/>
              </a:spcAft>
              <a:buClr>
                <a:srgbClr val="CE9342"/>
              </a:buClr>
              <a:buSzTx/>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Times New Roman"/>
              <a:ea typeface="+mn-ea"/>
              <a:cs typeface="Times New Roman"/>
            </a:endParaRPr>
          </a:p>
        </p:txBody>
      </p:sp>
      <p:sp>
        <p:nvSpPr>
          <p:cNvPr id="2" name="TextBox 1"/>
          <p:cNvSpPr txBox="1"/>
          <p:nvPr/>
        </p:nvSpPr>
        <p:spPr>
          <a:xfrm>
            <a:off x="5564909" y="435263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32391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landscape-3.jpg"/>
          <p:cNvPicPr>
            <a:picLocks noChangeAspect="1"/>
          </p:cNvPicPr>
          <p:nvPr/>
        </p:nvPicPr>
        <p:blipFill>
          <a:blip r:embed="rId2"/>
          <a:stretch>
            <a:fillRect/>
          </a:stretch>
        </p:blipFill>
        <p:spPr>
          <a:xfrm>
            <a:off x="0" y="0"/>
            <a:ext cx="9144000" cy="685800"/>
          </a:xfrm>
          <a:prstGeom prst="rect">
            <a:avLst/>
          </a:prstGeom>
        </p:spPr>
      </p:pic>
      <p:sp>
        <p:nvSpPr>
          <p:cNvPr id="12" name="TextBox 11"/>
          <p:cNvSpPr txBox="1"/>
          <p:nvPr/>
        </p:nvSpPr>
        <p:spPr>
          <a:xfrm>
            <a:off x="457200" y="838200"/>
            <a:ext cx="8229600" cy="1600200"/>
          </a:xfrm>
          <a:prstGeom prst="rect">
            <a:avLst/>
          </a:prstGeom>
          <a:noFill/>
        </p:spPr>
        <p:txBody>
          <a:bodyPr>
            <a:prstTxWarp prst="textNoShape">
              <a:avLst/>
            </a:prstTxWarp>
          </a:bodyPr>
          <a:lstStyle/>
          <a:p>
            <a:r>
              <a:rPr lang="en-US" sz="3200" b="1" dirty="0">
                <a:solidFill>
                  <a:srgbClr val="488786"/>
                </a:solidFill>
                <a:latin typeface="Arial" panose="020B0604020202020204" pitchFamily="34" charset="0"/>
                <a:cs typeface="Arial" panose="020B0604020202020204" pitchFamily="34" charset="0"/>
              </a:rPr>
              <a:t>Tibetan Medicine Can Heal Our Fears and Create a Good Life and Death.</a:t>
            </a:r>
            <a:endParaRPr lang="en-US" sz="3200" dirty="0">
              <a:latin typeface="Arial" panose="020B0604020202020204" pitchFamily="34" charset="0"/>
              <a:cs typeface="Arial" panose="020B0604020202020204" pitchFamily="34" charset="0"/>
            </a:endParaRPr>
          </a:p>
        </p:txBody>
      </p:sp>
      <p:sp>
        <p:nvSpPr>
          <p:cNvPr id="13" name="Content Placeholder 14"/>
          <p:cNvSpPr>
            <a:spLocks noGrp="1"/>
          </p:cNvSpPr>
          <p:nvPr>
            <p:ph idx="1"/>
          </p:nvPr>
        </p:nvSpPr>
        <p:spPr>
          <a:xfrm>
            <a:off x="381000" y="2133600"/>
            <a:ext cx="8610600" cy="4419601"/>
          </a:xfrm>
        </p:spPr>
        <p:txBody>
          <a:bodyPr rtlCol="0">
            <a:noAutofit/>
          </a:bodyPr>
          <a:lstStyle/>
          <a:p>
            <a:pPr marL="0" indent="0" algn="ctr">
              <a:buNone/>
            </a:pPr>
            <a:r>
              <a:rPr lang="en-US" sz="2400" b="1" dirty="0">
                <a:latin typeface="Arial" panose="020B0604020202020204" pitchFamily="34" charset="0"/>
                <a:cs typeface="Arial" panose="020B0604020202020204" pitchFamily="34" charset="0"/>
              </a:rPr>
              <a:t>Higher Realm</a:t>
            </a:r>
            <a:r>
              <a:rPr lang="en-US" sz="2400" dirty="0">
                <a:latin typeface="Arial" panose="020B0604020202020204" pitchFamily="34" charset="0"/>
                <a:cs typeface="Arial" panose="020B0604020202020204" pitchFamily="34" charset="0"/>
              </a:rPr>
              <a:t> </a:t>
            </a:r>
          </a:p>
          <a:p>
            <a:pPr>
              <a:buFont typeface="Arial" panose="020B0604020202020204" pitchFamily="34" charset="0"/>
              <a:buChar char="•"/>
            </a:pPr>
            <a:r>
              <a:rPr lang="en-US" sz="2400" b="1" dirty="0">
                <a:latin typeface="Arial" panose="020B0604020202020204" pitchFamily="34" charset="0"/>
                <a:cs typeface="Arial" panose="020B0604020202020204" pitchFamily="34" charset="0"/>
              </a:rPr>
              <a:t>Jealous God Realm: </a:t>
            </a:r>
            <a:r>
              <a:rPr lang="en-US" sz="2400" dirty="0">
                <a:latin typeface="Arial" panose="020B0604020202020204" pitchFamily="34" charset="0"/>
                <a:cs typeface="Arial" panose="020B0604020202020204" pitchFamily="34" charset="0"/>
              </a:rPr>
              <a:t>life devoted to relentless, competitive aggression.</a:t>
            </a:r>
          </a:p>
          <a:p>
            <a:pPr marL="0" indent="0">
              <a:buNone/>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b="1" dirty="0">
                <a:latin typeface="Arial" panose="020B0604020202020204" pitchFamily="34" charset="0"/>
                <a:cs typeface="Arial" panose="020B0604020202020204" pitchFamily="34" charset="0"/>
              </a:rPr>
              <a:t>God Realm: </a:t>
            </a:r>
            <a:r>
              <a:rPr lang="en-US" sz="2400" dirty="0">
                <a:latin typeface="Arial" panose="020B0604020202020204" pitchFamily="34" charset="0"/>
                <a:cs typeface="Arial" panose="020B0604020202020204" pitchFamily="34" charset="0"/>
              </a:rPr>
              <a:t>life devoted to sensual bliss, comfort, complacency.</a:t>
            </a:r>
          </a:p>
          <a:p>
            <a:pPr marL="0" indent="0">
              <a:buNone/>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b="1" dirty="0">
                <a:solidFill>
                  <a:srgbClr val="0070C0"/>
                </a:solidFill>
                <a:latin typeface="Arial" panose="020B0604020202020204" pitchFamily="34" charset="0"/>
                <a:cs typeface="Arial" panose="020B0604020202020204" pitchFamily="34" charset="0"/>
              </a:rPr>
              <a:t>Human Realm: </a:t>
            </a:r>
            <a:r>
              <a:rPr lang="en-US" sz="2400" dirty="0">
                <a:solidFill>
                  <a:srgbClr val="0070C0"/>
                </a:solidFill>
                <a:latin typeface="Arial" panose="020B0604020202020204" pitchFamily="34" charset="0"/>
                <a:cs typeface="Arial" panose="020B0604020202020204" pitchFamily="34" charset="0"/>
              </a:rPr>
              <a:t>precious life with potential to evolve to highest  self; we only can become enlightened in human realm.</a:t>
            </a:r>
          </a:p>
          <a:p>
            <a:pPr marL="0" indent="0">
              <a:buNone/>
            </a:pPr>
            <a:endParaRPr lang="en-US" sz="2400" dirty="0">
              <a:latin typeface="Arial" panose="020B0604020202020204" pitchFamily="34" charset="0"/>
              <a:cs typeface="Arial" panose="020B0604020202020204" pitchFamily="34" charset="0"/>
            </a:endParaRPr>
          </a:p>
          <a:p>
            <a:pPr fontAlgn="auto">
              <a:spcAft>
                <a:spcPts val="0"/>
              </a:spcAft>
              <a:buFont typeface="Arial"/>
              <a:buNone/>
              <a:defRPr/>
            </a:pPr>
            <a:endParaRPr lang="en-US" altLang="ja-JP" sz="2000" i="1" dirty="0">
              <a:solidFill>
                <a:schemeClr val="tx1">
                  <a:lumMod val="75000"/>
                  <a:lumOff val="25000"/>
                </a:schemeClr>
              </a:solidFill>
              <a:latin typeface="Times New Roman"/>
              <a:ea typeface="+mn-ea"/>
              <a:cs typeface="Times New Roman"/>
            </a:endParaRPr>
          </a:p>
          <a:p>
            <a:pPr lvl="3" fontAlgn="auto">
              <a:spcAft>
                <a:spcPts val="0"/>
              </a:spcAft>
              <a:buFont typeface="Arial"/>
              <a:buNone/>
              <a:defRPr/>
            </a:pPr>
            <a:endParaRPr lang="en-US" i="1" dirty="0">
              <a:solidFill>
                <a:schemeClr val="tx1">
                  <a:lumMod val="75000"/>
                  <a:lumOff val="25000"/>
                </a:schemeClr>
              </a:solidFill>
              <a:latin typeface="Times New Roman"/>
              <a:ea typeface="+mn-ea"/>
              <a:cs typeface="Times New Roman"/>
            </a:endParaRPr>
          </a:p>
        </p:txBody>
      </p:sp>
    </p:spTree>
    <p:extLst>
      <p:ext uri="{BB962C8B-B14F-4D97-AF65-F5344CB8AC3E}">
        <p14:creationId xmlns:p14="http://schemas.microsoft.com/office/powerpoint/2010/main" val="3142769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ndscape-4.jpg"/>
          <p:cNvPicPr>
            <a:picLocks noChangeAspect="1"/>
          </p:cNvPicPr>
          <p:nvPr/>
        </p:nvPicPr>
        <p:blipFill>
          <a:blip r:embed="rId2"/>
          <a:stretch>
            <a:fillRect/>
          </a:stretch>
        </p:blipFill>
        <p:spPr>
          <a:xfrm>
            <a:off x="0" y="0"/>
            <a:ext cx="9144000" cy="685800"/>
          </a:xfrm>
          <a:prstGeom prst="rect">
            <a:avLst/>
          </a:prstGeom>
        </p:spPr>
      </p:pic>
      <p:sp>
        <p:nvSpPr>
          <p:cNvPr id="11" name="Content Placeholder 14"/>
          <p:cNvSpPr txBox="1">
            <a:spLocks/>
          </p:cNvSpPr>
          <p:nvPr/>
        </p:nvSpPr>
        <p:spPr>
          <a:xfrm>
            <a:off x="76200" y="685800"/>
            <a:ext cx="9067800" cy="5824538"/>
          </a:xfrm>
          <a:prstGeom prst="rect">
            <a:avLst/>
          </a:prstGeom>
        </p:spPr>
        <p:txBody>
          <a:bodyPr rtlCol="0">
            <a:noAutofit/>
          </a:bodyPr>
          <a:lstStyle/>
          <a:p>
            <a:pPr lvl="0"/>
            <a:r>
              <a:rPr lang="en-US" sz="2800" b="1" dirty="0">
                <a:solidFill>
                  <a:srgbClr val="488786"/>
                </a:solidFill>
                <a:latin typeface="Arial" panose="020B0604020202020204" pitchFamily="34" charset="0"/>
                <a:cs typeface="Arial" panose="020B0604020202020204" pitchFamily="34" charset="0"/>
              </a:rPr>
              <a:t>Additional Resources: </a:t>
            </a:r>
            <a:endParaRPr lang="en-US" sz="28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Cameron, M.E. (2002). </a:t>
            </a:r>
            <a:r>
              <a:rPr lang="en-US" sz="2400" i="1" u="sng" dirty="0">
                <a:latin typeface="Arial" panose="020B0604020202020204" pitchFamily="34" charset="0"/>
                <a:cs typeface="Arial" panose="020B0604020202020204" pitchFamily="34" charset="0"/>
                <a:hlinkClick r:id="rId3"/>
              </a:rPr>
              <a:t>Karma &amp; Happiness: A Tibetan Odyssey in Ethics, Spirituality, &amp; Healing</a:t>
            </a:r>
            <a:r>
              <a:rPr lang="en-US" sz="2400" i="1" u="sng"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(Foreword by His Holiness the 14</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Dalai Lama). New York: Rowman &amp; Littlefield (Previously Fairview Press).</a:t>
            </a:r>
          </a:p>
          <a:p>
            <a:pPr lvl="0"/>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Dalai Lama. (2002). </a:t>
            </a:r>
            <a:r>
              <a:rPr lang="en-US" sz="2400" i="1" dirty="0">
                <a:latin typeface="Arial" panose="020B0604020202020204" pitchFamily="34" charset="0"/>
                <a:cs typeface="Arial" panose="020B0604020202020204" pitchFamily="34" charset="0"/>
              </a:rPr>
              <a:t>Advice on dying and living a better life.</a:t>
            </a:r>
            <a:r>
              <a:rPr lang="en-US" sz="2400" dirty="0">
                <a:latin typeface="Arial" panose="020B0604020202020204" pitchFamily="34" charset="0"/>
                <a:cs typeface="Arial" panose="020B0604020202020204" pitchFamily="34" charset="0"/>
              </a:rPr>
              <a:t> (J. Hopkins, Trans. &amp; Ed.). New York: Atria Books.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Evans-Wentz, W.Y. (1960).  </a:t>
            </a:r>
            <a:r>
              <a:rPr lang="en-US" sz="2400" i="1" dirty="0">
                <a:latin typeface="Arial" panose="020B0604020202020204" pitchFamily="34" charset="0"/>
                <a:cs typeface="Arial" panose="020B0604020202020204" pitchFamily="34" charset="0"/>
              </a:rPr>
              <a:t>The Tibetan book of the dead. </a:t>
            </a:r>
            <a:r>
              <a:rPr lang="en-US" sz="2400" dirty="0">
                <a:latin typeface="Arial" panose="020B0604020202020204" pitchFamily="34" charset="0"/>
                <a:cs typeface="Arial" panose="020B0604020202020204" pitchFamily="34" charset="0"/>
              </a:rPr>
              <a:t>New York: Oxford University Press.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Rinpoche, S. (2012). </a:t>
            </a:r>
            <a:r>
              <a:rPr lang="en-US" sz="2400" i="1" dirty="0">
                <a:latin typeface="Arial" panose="020B0604020202020204" pitchFamily="34" charset="0"/>
                <a:cs typeface="Arial" panose="020B0604020202020204" pitchFamily="34" charset="0"/>
              </a:rPr>
              <a:t>The Tibetan book of living and dying</a:t>
            </a:r>
            <a:r>
              <a:rPr lang="en-US" sz="2400" dirty="0">
                <a:latin typeface="Arial" panose="020B0604020202020204" pitchFamily="34" charset="0"/>
                <a:cs typeface="Arial" panose="020B0604020202020204" pitchFamily="34" charset="0"/>
              </a:rPr>
              <a:t>. New York: HarperCollins Publishers.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 </a:t>
            </a:r>
            <a:endParaRPr kumimoji="0" lang="en-US" sz="24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sp>
        <p:nvSpPr>
          <p:cNvPr id="2" name="TextBox 1"/>
          <p:cNvSpPr txBox="1"/>
          <p:nvPr/>
        </p:nvSpPr>
        <p:spPr>
          <a:xfrm>
            <a:off x="5564909" y="435263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71928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ndscape-7.jpg"/>
          <p:cNvPicPr>
            <a:picLocks noChangeAspect="1"/>
          </p:cNvPicPr>
          <p:nvPr/>
        </p:nvPicPr>
        <p:blipFill>
          <a:blip r:embed="rId3"/>
          <a:stretch>
            <a:fillRect/>
          </a:stretch>
        </p:blipFill>
        <p:spPr>
          <a:xfrm>
            <a:off x="0" y="0"/>
            <a:ext cx="9144000" cy="685800"/>
          </a:xfrm>
          <a:prstGeom prst="rect">
            <a:avLst/>
          </a:prstGeom>
        </p:spPr>
      </p:pic>
      <p:sp>
        <p:nvSpPr>
          <p:cNvPr id="11" name="TextBox 10"/>
          <p:cNvSpPr txBox="1"/>
          <p:nvPr/>
        </p:nvSpPr>
        <p:spPr>
          <a:xfrm>
            <a:off x="457200" y="1144588"/>
            <a:ext cx="5105400" cy="584775"/>
          </a:xfrm>
          <a:prstGeom prst="rect">
            <a:avLst/>
          </a:prstGeom>
          <a:noFill/>
        </p:spPr>
        <p:txBody>
          <a:bodyPr wrap="square">
            <a:spAutoFit/>
          </a:bodyPr>
          <a:lstStyle/>
          <a:p>
            <a:pPr fontAlgn="auto">
              <a:spcBef>
                <a:spcPts val="0"/>
              </a:spcBef>
              <a:spcAft>
                <a:spcPts val="0"/>
              </a:spcAft>
              <a:defRPr/>
            </a:pPr>
            <a:r>
              <a:rPr lang="en-US" sz="3200" b="1" cap="all" dirty="0">
                <a:solidFill>
                  <a:srgbClr val="3F7473"/>
                </a:solidFill>
                <a:latin typeface="Arial"/>
                <a:cs typeface="Arial"/>
              </a:rPr>
              <a:t>Agenda</a:t>
            </a:r>
            <a:endParaRPr lang="en-US" sz="3200" b="1" cap="all" dirty="0">
              <a:solidFill>
                <a:srgbClr val="CE9342"/>
              </a:solidFill>
              <a:latin typeface="Arial"/>
              <a:ea typeface="+mn-ea"/>
              <a:cs typeface="Arial"/>
            </a:endParaRPr>
          </a:p>
        </p:txBody>
      </p:sp>
      <p:sp>
        <p:nvSpPr>
          <p:cNvPr id="12" name="Content Placeholder 14"/>
          <p:cNvSpPr>
            <a:spLocks noGrp="1"/>
          </p:cNvSpPr>
          <p:nvPr>
            <p:ph idx="1"/>
          </p:nvPr>
        </p:nvSpPr>
        <p:spPr>
          <a:xfrm>
            <a:off x="457200" y="1839913"/>
            <a:ext cx="8382000" cy="4221162"/>
          </a:xfrm>
        </p:spPr>
        <p:txBody>
          <a:bodyPr rtlCol="0">
            <a:noAutofit/>
          </a:bodyPr>
          <a:lstStyle/>
          <a:p>
            <a:r>
              <a:rPr lang="en-US" sz="2400" u="sng" dirty="0">
                <a:latin typeface="Arial" panose="020B0604020202020204" pitchFamily="34" charset="0"/>
                <a:cs typeface="Arial" panose="020B0604020202020204" pitchFamily="34" charset="0"/>
                <a:hlinkClick r:id="rId4"/>
              </a:rPr>
              <a:t>Tonglen Meditation</a:t>
            </a:r>
            <a:r>
              <a:rPr lang="en-US" sz="2400" u="sng"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“Breathe in suffering, breathe out  compassion.” </a:t>
            </a:r>
          </a:p>
          <a:p>
            <a:pPr marL="0" indent="0">
              <a:buNone/>
            </a:pPr>
            <a:endParaRPr lang="en-US" sz="2400" dirty="0">
              <a:latin typeface="Arial" panose="020B0604020202020204" pitchFamily="34" charset="0"/>
              <a:cs typeface="Arial" panose="020B0604020202020204" pitchFamily="34" charset="0"/>
            </a:endParaRPr>
          </a:p>
          <a:p>
            <a:r>
              <a:rPr lang="en-US" sz="2400" dirty="0">
                <a:solidFill>
                  <a:srgbClr val="0070C0"/>
                </a:solidFill>
                <a:latin typeface="Arial" panose="020B0604020202020204" pitchFamily="34" charset="0"/>
                <a:cs typeface="Arial" panose="020B0604020202020204" pitchFamily="34" charset="0"/>
              </a:rPr>
              <a:t>Tibetan medicine can heal our fears and create a good life and death. </a:t>
            </a:r>
          </a:p>
          <a:p>
            <a:pPr marL="0" indent="0">
              <a:buNone/>
            </a:pPr>
            <a:endParaRPr lang="en-US" sz="2400" dirty="0">
              <a:solidFill>
                <a:srgbClr val="0070C0"/>
              </a:solidFill>
              <a:latin typeface="Arial" panose="020B0604020202020204" pitchFamily="34" charset="0"/>
              <a:cs typeface="Arial" panose="020B0604020202020204" pitchFamily="34" charset="0"/>
            </a:endParaRPr>
          </a:p>
          <a:p>
            <a:r>
              <a:rPr lang="en-US" sz="2400" b="1" dirty="0">
                <a:solidFill>
                  <a:srgbClr val="00B050"/>
                </a:solidFill>
                <a:latin typeface="Arial" panose="020B0604020202020204" pitchFamily="34" charset="0"/>
                <a:cs typeface="Arial" panose="020B0604020202020204" pitchFamily="34" charset="0"/>
              </a:rPr>
              <a:t>Death and dying in Tibetan medicine. </a:t>
            </a:r>
          </a:p>
          <a:p>
            <a:pPr marL="0" indent="0">
              <a:buNone/>
            </a:pPr>
            <a:endParaRPr lang="en-US" sz="2400" b="1" dirty="0">
              <a:solidFill>
                <a:srgbClr val="0070C0"/>
              </a:solidFill>
              <a:latin typeface="Arial" panose="020B0604020202020204" pitchFamily="34" charset="0"/>
              <a:cs typeface="Arial" panose="020B0604020202020204" pitchFamily="34" charset="0"/>
            </a:endParaRPr>
          </a:p>
          <a:p>
            <a:r>
              <a:rPr lang="en-US" sz="2400" b="1" dirty="0">
                <a:solidFill>
                  <a:srgbClr val="7030A0"/>
                </a:solidFill>
                <a:latin typeface="Arial" panose="020B0604020202020204" pitchFamily="34" charset="0"/>
                <a:cs typeface="Arial" panose="020B0604020202020204" pitchFamily="34" charset="0"/>
              </a:rPr>
              <a:t>Discussion and questions: How can we transform our fears into joyful living and dying? </a:t>
            </a:r>
          </a:p>
          <a:p>
            <a:pPr marL="0" indent="0">
              <a:buNone/>
            </a:pPr>
            <a:endParaRPr lang="en-US" dirty="0"/>
          </a:p>
          <a:p>
            <a:pPr marL="0" indent="0">
              <a:buNone/>
            </a:pPr>
            <a:r>
              <a:rPr lang="en-US" dirty="0"/>
              <a:t> </a:t>
            </a:r>
          </a:p>
          <a:p>
            <a:pPr fontAlgn="auto">
              <a:spcBef>
                <a:spcPts val="0"/>
              </a:spcBef>
              <a:spcAft>
                <a:spcPts val="1000"/>
              </a:spcAft>
              <a:buClr>
                <a:srgbClr val="CE9342"/>
              </a:buClr>
              <a:defRPr/>
            </a:pPr>
            <a:endParaRPr lang="en-US" sz="2000" dirty="0">
              <a:solidFill>
                <a:schemeClr val="tx1">
                  <a:lumMod val="75000"/>
                  <a:lumOff val="25000"/>
                </a:schemeClr>
              </a:solidFill>
              <a:latin typeface="Times New Roman"/>
              <a:ea typeface="+mn-ea"/>
              <a:cs typeface="Times New Roman"/>
            </a:endParaRPr>
          </a:p>
        </p:txBody>
      </p:sp>
    </p:spTree>
    <p:extLst>
      <p:ext uri="{BB962C8B-B14F-4D97-AF65-F5344CB8AC3E}">
        <p14:creationId xmlns:p14="http://schemas.microsoft.com/office/powerpoint/2010/main" val="384180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landscape-4.jpg"/>
          <p:cNvPicPr>
            <a:picLocks noChangeAspect="1"/>
          </p:cNvPicPr>
          <p:nvPr/>
        </p:nvPicPr>
        <p:blipFill>
          <a:blip r:embed="rId2"/>
          <a:stretch>
            <a:fillRect/>
          </a:stretch>
        </p:blipFill>
        <p:spPr>
          <a:xfrm>
            <a:off x="0" y="0"/>
            <a:ext cx="9144000" cy="685800"/>
          </a:xfrm>
          <a:prstGeom prst="rect">
            <a:avLst/>
          </a:prstGeom>
        </p:spPr>
      </p:pic>
      <p:sp>
        <p:nvSpPr>
          <p:cNvPr id="10" name="TextBox 9"/>
          <p:cNvSpPr txBox="1"/>
          <p:nvPr/>
        </p:nvSpPr>
        <p:spPr>
          <a:xfrm>
            <a:off x="0" y="1752600"/>
            <a:ext cx="9144000" cy="1981200"/>
          </a:xfrm>
          <a:prstGeom prst="rect">
            <a:avLst/>
          </a:prstGeom>
          <a:noFill/>
        </p:spPr>
        <p:txBody>
          <a:bodyPr>
            <a:prstTxWarp prst="textNoShape">
              <a:avLst/>
            </a:prstTxWarp>
          </a:bodyPr>
          <a:lstStyle/>
          <a:p>
            <a:pPr algn="ctr"/>
            <a:r>
              <a:rPr lang="en-US" sz="3600" b="1" dirty="0">
                <a:solidFill>
                  <a:srgbClr val="488786"/>
                </a:solidFill>
                <a:latin typeface="Arial" panose="020B0604020202020204" pitchFamily="34" charset="0"/>
                <a:cs typeface="Arial" panose="020B0604020202020204" pitchFamily="34" charset="0"/>
              </a:rPr>
              <a:t>Death and Dying in Tibetan Medicine</a:t>
            </a:r>
          </a:p>
          <a:p>
            <a:pPr algn="ctr"/>
            <a:endParaRPr lang="en-US" sz="3600" b="1" dirty="0">
              <a:solidFill>
                <a:srgbClr val="488786"/>
              </a:solidFill>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Tenzin Namdul, PhD, TMD</a:t>
            </a:r>
          </a:p>
        </p:txBody>
      </p:sp>
      <p:sp>
        <p:nvSpPr>
          <p:cNvPr id="11" name="Content Placeholder 14"/>
          <p:cNvSpPr txBox="1">
            <a:spLocks/>
          </p:cNvSpPr>
          <p:nvPr/>
        </p:nvSpPr>
        <p:spPr>
          <a:xfrm>
            <a:off x="457200" y="1828800"/>
            <a:ext cx="8237538" cy="4681538"/>
          </a:xfrm>
          <a:prstGeom prst="rect">
            <a:avLst/>
          </a:prstGeom>
        </p:spPr>
        <p:txBody>
          <a:bodyPr rtlCol="0">
            <a:noAutofit/>
          </a:bodyPr>
          <a:lstStyle/>
          <a:p>
            <a:pPr marL="342900" marR="0" lvl="0" indent="-342900" algn="l" defTabSz="457200" rtl="0" eaLnBrk="1" fontAlgn="auto" latinLnBrk="0" hangingPunct="1">
              <a:lnSpc>
                <a:spcPct val="100000"/>
              </a:lnSpc>
              <a:spcBef>
                <a:spcPts val="0"/>
              </a:spcBef>
              <a:spcAft>
                <a:spcPts val="1000"/>
              </a:spcAft>
              <a:buClr>
                <a:srgbClr val="CE9342"/>
              </a:buClr>
              <a:buSzTx/>
              <a:buFont typeface="Arial"/>
              <a:buChar char="•"/>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Times New Roman"/>
              <a:ea typeface="+mn-ea"/>
              <a:cs typeface="Times New Roman"/>
            </a:endParaRPr>
          </a:p>
        </p:txBody>
      </p:sp>
      <p:sp>
        <p:nvSpPr>
          <p:cNvPr id="2" name="TextBox 1"/>
          <p:cNvSpPr txBox="1"/>
          <p:nvPr/>
        </p:nvSpPr>
        <p:spPr>
          <a:xfrm>
            <a:off x="5564909" y="4352636"/>
            <a:ext cx="184666" cy="369332"/>
          </a:xfrm>
          <a:prstGeom prst="rect">
            <a:avLst/>
          </a:prstGeom>
          <a:noFill/>
        </p:spPr>
        <p:txBody>
          <a:bodyPr wrap="none" rtlCol="0">
            <a:spAutoFit/>
          </a:bodyPr>
          <a:lstStyle/>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last-overview.jpg"/>
          <p:cNvPicPr>
            <a:picLocks noChangeAspect="1"/>
          </p:cNvPicPr>
          <p:nvPr/>
        </p:nvPicPr>
        <p:blipFill>
          <a:blip r:embed="rId2"/>
          <a:stretch>
            <a:fillRect/>
          </a:stretch>
        </p:blipFill>
        <p:spPr>
          <a:xfrm>
            <a:off x="0" y="0"/>
            <a:ext cx="9144000" cy="6858000"/>
          </a:xfrm>
          <a:prstGeom prst="rect">
            <a:avLst/>
          </a:prstGeom>
        </p:spPr>
      </p:pic>
      <p:sp>
        <p:nvSpPr>
          <p:cNvPr id="4" name="Slide Number Placeholder 3"/>
          <p:cNvSpPr>
            <a:spLocks noGrp="1"/>
          </p:cNvSpPr>
          <p:nvPr>
            <p:ph type="sldNum" sz="quarter" idx="4294967295"/>
          </p:nvPr>
        </p:nvSpPr>
        <p:spPr>
          <a:xfrm>
            <a:off x="304800" y="6340475"/>
            <a:ext cx="457200" cy="365125"/>
          </a:xfrm>
          <a:prstGeom prst="rect">
            <a:avLst/>
          </a:prstGeom>
        </p:spPr>
        <p:txBody>
          <a:bodyPr/>
          <a:lstStyle/>
          <a:p>
            <a:fld id="{C0EF461F-E733-B149-850C-75DDDE01C886}" type="slidenum">
              <a:rPr lang="en-US" smtClean="0"/>
              <a:pPr/>
              <a:t>18</a:t>
            </a:fld>
            <a:endParaRPr lang="en-US"/>
          </a:p>
        </p:txBody>
      </p:sp>
      <p:sp>
        <p:nvSpPr>
          <p:cNvPr id="9" name="TextBox 8"/>
          <p:cNvSpPr txBox="1"/>
          <p:nvPr/>
        </p:nvSpPr>
        <p:spPr>
          <a:xfrm>
            <a:off x="457200" y="1752600"/>
            <a:ext cx="6934200" cy="2923877"/>
          </a:xfrm>
          <a:prstGeom prst="rect">
            <a:avLst/>
          </a:prstGeom>
          <a:noFill/>
        </p:spPr>
        <p:txBody>
          <a:bodyPr wrap="square" rtlCol="0">
            <a:spAutoFit/>
          </a:bodyPr>
          <a:lstStyle/>
          <a:p>
            <a:r>
              <a:rPr lang="en-US" sz="3200" cap="all" dirty="0">
                <a:solidFill>
                  <a:schemeClr val="bg1"/>
                </a:solidFill>
                <a:latin typeface="Arial" panose="020B0604020202020204" pitchFamily="34" charset="0"/>
                <a:cs typeface="Arial" panose="020B0604020202020204" pitchFamily="34" charset="0"/>
              </a:rPr>
              <a:t>Discussion and Questions: </a:t>
            </a:r>
          </a:p>
          <a:p>
            <a:endParaRPr lang="en-US" sz="3200" cap="all" dirty="0">
              <a:solidFill>
                <a:schemeClr val="bg1"/>
              </a:solidFill>
              <a:latin typeface="Arial" panose="020B0604020202020204" pitchFamily="34" charset="0"/>
              <a:cs typeface="Arial" panose="020B0604020202020204" pitchFamily="34" charset="0"/>
            </a:endParaRPr>
          </a:p>
          <a:p>
            <a:r>
              <a:rPr lang="en-US" sz="3200" cap="all" dirty="0">
                <a:solidFill>
                  <a:schemeClr val="bg1"/>
                </a:solidFill>
                <a:latin typeface="Arial" panose="020B0604020202020204" pitchFamily="34" charset="0"/>
                <a:cs typeface="Arial" panose="020B0604020202020204" pitchFamily="34" charset="0"/>
              </a:rPr>
              <a:t>How Can We Transform our Fears into Joyful living and dying? </a:t>
            </a:r>
          </a:p>
          <a:p>
            <a:endParaRPr lang="en-US" sz="2400" cap="all" dirty="0">
              <a:solidFill>
                <a:schemeClr val="bg1"/>
              </a:solidFill>
              <a:latin typeface="Gotham Medium"/>
              <a:cs typeface="Gotham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ndscape-7.jpg"/>
          <p:cNvPicPr>
            <a:picLocks noChangeAspect="1"/>
          </p:cNvPicPr>
          <p:nvPr/>
        </p:nvPicPr>
        <p:blipFill>
          <a:blip r:embed="rId3"/>
          <a:stretch>
            <a:fillRect/>
          </a:stretch>
        </p:blipFill>
        <p:spPr>
          <a:xfrm>
            <a:off x="0" y="0"/>
            <a:ext cx="9144000" cy="685800"/>
          </a:xfrm>
          <a:prstGeom prst="rect">
            <a:avLst/>
          </a:prstGeom>
        </p:spPr>
      </p:pic>
      <p:sp>
        <p:nvSpPr>
          <p:cNvPr id="12" name="Content Placeholder 14"/>
          <p:cNvSpPr>
            <a:spLocks noGrp="1"/>
          </p:cNvSpPr>
          <p:nvPr>
            <p:ph idx="1"/>
          </p:nvPr>
        </p:nvSpPr>
        <p:spPr>
          <a:xfrm>
            <a:off x="0" y="914400"/>
            <a:ext cx="9067800" cy="5943600"/>
          </a:xfrm>
        </p:spPr>
        <p:txBody>
          <a:bodyPr rtlCol="0">
            <a:noAutofit/>
          </a:bodyPr>
          <a:lstStyle/>
          <a:p>
            <a:pPr marL="0" indent="0">
              <a:buNone/>
            </a:pPr>
            <a:r>
              <a:rPr lang="en-US" sz="2400" b="1" dirty="0">
                <a:solidFill>
                  <a:srgbClr val="488786"/>
                </a:solidFill>
                <a:latin typeface="Arial" panose="020B0604020202020204" pitchFamily="34" charset="0"/>
                <a:cs typeface="Arial" panose="020B0604020202020204" pitchFamily="34" charset="0"/>
              </a:rPr>
              <a:t>For nearly 20 years, Cameron and Namdul have worked together to create resources involving Tibetan Medicine. </a:t>
            </a: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lvl="0" indent="0" algn="ctr">
              <a:buNone/>
            </a:pPr>
            <a:r>
              <a:rPr lang="en-US" sz="2400" b="1" dirty="0">
                <a:latin typeface="Arial" panose="020B0604020202020204" pitchFamily="34" charset="0"/>
                <a:cs typeface="Arial" panose="020B0604020202020204" pitchFamily="34" charset="0"/>
              </a:rPr>
              <a:t>U of MN Graduate Courses</a:t>
            </a:r>
          </a:p>
          <a:p>
            <a:r>
              <a:rPr lang="en-US" sz="2400" u="sng" dirty="0">
                <a:latin typeface="Arial" panose="020B0604020202020204" pitchFamily="34" charset="0"/>
                <a:cs typeface="Arial" panose="020B0604020202020204" pitchFamily="34" charset="0"/>
                <a:hlinkClick r:id="rId4"/>
              </a:rPr>
              <a:t>CSPH 5315 – “Traditional Tibetan Medicine: Ethics, Spirituality, &amp; Healing</a:t>
            </a:r>
            <a:r>
              <a:rPr lang="en-US" sz="2400" u="sng"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8 weeks, online, 2 credits, every semester. </a:t>
            </a:r>
          </a:p>
          <a:p>
            <a:endParaRPr lang="en-US" sz="2400" dirty="0">
              <a:latin typeface="Arial" panose="020B0604020202020204" pitchFamily="34" charset="0"/>
              <a:cs typeface="Arial" panose="020B0604020202020204" pitchFamily="34" charset="0"/>
            </a:endParaRPr>
          </a:p>
          <a:p>
            <a:r>
              <a:rPr lang="en-US" sz="2400" u="sng" dirty="0">
                <a:latin typeface="Arial" panose="020B0604020202020204" pitchFamily="34" charset="0"/>
                <a:cs typeface="Arial" panose="020B0604020202020204" pitchFamily="34" charset="0"/>
                <a:hlinkClick r:id="rId5"/>
              </a:rPr>
              <a:t>CSPH 5318 - "Tibetan Medicine, Ayurveda, &amp; Yoga in India,"</a:t>
            </a:r>
            <a:r>
              <a:rPr lang="en-US" sz="2400" dirty="0">
                <a:latin typeface="Arial" panose="020B0604020202020204" pitchFamily="34" charset="0"/>
                <a:cs typeface="Arial" panose="020B0604020202020204" pitchFamily="34" charset="0"/>
                <a:hlinkClick r:id="rId5"/>
              </a:rPr>
              <a:t>   </a:t>
            </a:r>
            <a:r>
              <a:rPr lang="en-US" sz="2400" dirty="0">
                <a:latin typeface="Arial" panose="020B0604020202020204" pitchFamily="34" charset="0"/>
                <a:cs typeface="Arial" panose="020B0604020202020204" pitchFamily="34" charset="0"/>
              </a:rPr>
              <a:t>4 credits, May Session, study at Men-Tsee-Khang, Tibetan Medical College, Dharamsala, India.  </a:t>
            </a:r>
          </a:p>
          <a:p>
            <a:endParaRPr lang="en-US" sz="2400" dirty="0">
              <a:latin typeface="Arial" panose="020B0604020202020204" pitchFamily="34" charset="0"/>
              <a:cs typeface="Arial" panose="020B0604020202020204" pitchFamily="34" charset="0"/>
            </a:endParaRPr>
          </a:p>
          <a:p>
            <a:r>
              <a:rPr lang="en-US" sz="2400" dirty="0">
                <a:solidFill>
                  <a:srgbClr val="7030A0"/>
                </a:solidFill>
                <a:latin typeface="Arial" panose="020B0604020202020204" pitchFamily="34" charset="0"/>
                <a:cs typeface="Arial" panose="020B0604020202020204" pitchFamily="34" charset="0"/>
              </a:rPr>
              <a:t>Questions? Contact Christina Owen and Erin </a:t>
            </a:r>
            <a:r>
              <a:rPr lang="en-US" sz="2400" dirty="0" err="1">
                <a:solidFill>
                  <a:srgbClr val="7030A0"/>
                </a:solidFill>
                <a:latin typeface="Arial" panose="020B0604020202020204" pitchFamily="34" charset="0"/>
                <a:cs typeface="Arial" panose="020B0604020202020204" pitchFamily="34" charset="0"/>
              </a:rPr>
              <a:t>Fider</a:t>
            </a:r>
            <a:r>
              <a:rPr lang="en-US" sz="2400" dirty="0">
                <a:solidFill>
                  <a:srgbClr val="7030A0"/>
                </a:solidFill>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hlinkClick r:id="rId6"/>
              </a:rPr>
              <a:t>csh-academics@umn.edu</a:t>
            </a:r>
            <a:r>
              <a:rPr lang="en-US" sz="2400" u="sng"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pPr marL="0" indent="0">
              <a:buNone/>
            </a:pPr>
            <a:endParaRPr lang="en-US" dirty="0"/>
          </a:p>
          <a:p>
            <a:endParaRPr lang="en-US" sz="2400" dirty="0">
              <a:latin typeface="Arial" panose="020B0604020202020204" pitchFamily="34" charset="0"/>
              <a:cs typeface="Arial" panose="020B0604020202020204" pitchFamily="34" charset="0"/>
            </a:endParaRPr>
          </a:p>
          <a:p>
            <a:pPr marL="0" lvl="0" indent="0">
              <a:buNone/>
            </a:pPr>
            <a:endParaRPr lang="en-US" dirty="0">
              <a:latin typeface="Arial" panose="020B0604020202020204" pitchFamily="34" charset="0"/>
              <a:cs typeface="Arial" panose="020B0604020202020204" pitchFamily="34" charset="0"/>
            </a:endParaRPr>
          </a:p>
          <a:p>
            <a:pPr marL="0" indent="0">
              <a:buNone/>
            </a:pPr>
            <a:r>
              <a:rPr lang="en-US" dirty="0"/>
              <a:t> </a:t>
            </a:r>
          </a:p>
          <a:p>
            <a:pPr fontAlgn="auto">
              <a:spcBef>
                <a:spcPts val="0"/>
              </a:spcBef>
              <a:spcAft>
                <a:spcPts val="1000"/>
              </a:spcAft>
              <a:buClr>
                <a:srgbClr val="CE9342"/>
              </a:buClr>
              <a:defRPr/>
            </a:pPr>
            <a:endParaRPr lang="en-US" sz="2000" dirty="0">
              <a:solidFill>
                <a:schemeClr val="tx1">
                  <a:lumMod val="75000"/>
                  <a:lumOff val="25000"/>
                </a:schemeClr>
              </a:solidFill>
              <a:latin typeface="Times New Roman"/>
              <a:ea typeface="+mn-ea"/>
              <a:cs typeface="Times New Roman"/>
            </a:endParaRPr>
          </a:p>
        </p:txBody>
      </p:sp>
    </p:spTree>
    <p:extLst>
      <p:ext uri="{BB962C8B-B14F-4D97-AF65-F5344CB8AC3E}">
        <p14:creationId xmlns:p14="http://schemas.microsoft.com/office/powerpoint/2010/main" val="260667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andscape-7.jpg"/>
          <p:cNvPicPr>
            <a:picLocks noChangeAspect="1"/>
          </p:cNvPicPr>
          <p:nvPr/>
        </p:nvPicPr>
        <p:blipFill>
          <a:blip r:embed="rId3"/>
          <a:stretch>
            <a:fillRect/>
          </a:stretch>
        </p:blipFill>
        <p:spPr>
          <a:xfrm>
            <a:off x="0" y="0"/>
            <a:ext cx="9144000" cy="685800"/>
          </a:xfrm>
          <a:prstGeom prst="rect">
            <a:avLst/>
          </a:prstGeom>
        </p:spPr>
      </p:pic>
      <p:sp>
        <p:nvSpPr>
          <p:cNvPr id="12" name="Content Placeholder 14"/>
          <p:cNvSpPr>
            <a:spLocks noGrp="1"/>
          </p:cNvSpPr>
          <p:nvPr>
            <p:ph idx="1"/>
          </p:nvPr>
        </p:nvSpPr>
        <p:spPr>
          <a:xfrm>
            <a:off x="152400" y="914400"/>
            <a:ext cx="8915400" cy="5943600"/>
          </a:xfrm>
        </p:spPr>
        <p:txBody>
          <a:bodyPr rtlCol="0">
            <a:noAutofit/>
          </a:bodyPr>
          <a:lstStyle/>
          <a:p>
            <a:pPr marL="0" indent="0">
              <a:buNone/>
            </a:pPr>
            <a:r>
              <a:rPr lang="en-US" sz="2400" b="1" dirty="0">
                <a:solidFill>
                  <a:srgbClr val="488786"/>
                </a:solidFill>
                <a:latin typeface="Arial" panose="020B0604020202020204" pitchFamily="34" charset="0"/>
                <a:cs typeface="Arial" panose="020B0604020202020204" pitchFamily="34" charset="0"/>
              </a:rPr>
              <a:t>For nearly 20 years, Cameron and Namdul have worked together to create resources involving Tibetan Medicine. </a:t>
            </a:r>
          </a:p>
          <a:p>
            <a:pPr marL="0" indent="0" algn="ctr">
              <a:buNone/>
            </a:pPr>
            <a:endParaRPr lang="en-US" sz="2400" b="1"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Publications</a:t>
            </a:r>
          </a:p>
          <a:p>
            <a:r>
              <a:rPr lang="en-US" sz="2400" dirty="0">
                <a:latin typeface="Arial" panose="020B0604020202020204" pitchFamily="34" charset="0"/>
                <a:cs typeface="Arial" panose="020B0604020202020204" pitchFamily="34" charset="0"/>
              </a:rPr>
              <a:t>Research: </a:t>
            </a:r>
            <a:r>
              <a:rPr lang="en-US" sz="2400" u="sng" dirty="0">
                <a:latin typeface="Arial" panose="020B0604020202020204" pitchFamily="34" charset="0"/>
                <a:cs typeface="Arial" panose="020B0604020202020204" pitchFamily="34" charset="0"/>
                <a:hlinkClick r:id="rId4"/>
              </a:rPr>
              <a:t>Constitutional Self-Assessment Tool (CSAT) and Lifestyle Guidelines Tool (LGT)</a:t>
            </a:r>
            <a:r>
              <a:rPr lang="en-US" sz="2400" dirty="0">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FREE! </a:t>
            </a:r>
            <a:endParaRPr lang="en-US" sz="2400" dirty="0">
              <a:latin typeface="Arial" panose="020B0604020202020204" pitchFamily="34" charset="0"/>
              <a:cs typeface="Arial" panose="020B0604020202020204" pitchFamily="34" charset="0"/>
            </a:endParaRPr>
          </a:p>
          <a:p>
            <a:pPr marL="0" lv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Webpages: </a:t>
            </a:r>
            <a:r>
              <a:rPr lang="en-US" sz="2400" u="sng" dirty="0">
                <a:latin typeface="Arial" panose="020B0604020202020204" pitchFamily="34" charset="0"/>
                <a:cs typeface="Arial" panose="020B0604020202020204" pitchFamily="34" charset="0"/>
                <a:hlinkClick r:id="rId5"/>
              </a:rPr>
              <a:t>Overview of Tibetan Medicine</a:t>
            </a:r>
            <a:r>
              <a:rPr lang="en-US" sz="2400" u="sng" dirty="0">
                <a:latin typeface="Arial" panose="020B0604020202020204" pitchFamily="34" charset="0"/>
                <a:cs typeface="Arial" panose="020B0604020202020204" pitchFamily="34" charset="0"/>
              </a:rPr>
              <a:t>. </a:t>
            </a:r>
            <a:r>
              <a:rPr lang="en-US" sz="2400" dirty="0">
                <a:solidFill>
                  <a:srgbClr val="C00000"/>
                </a:solidFill>
                <a:latin typeface="Arial" panose="020B0604020202020204" pitchFamily="34" charset="0"/>
                <a:cs typeface="Arial" panose="020B0604020202020204" pitchFamily="34" charset="0"/>
              </a:rPr>
              <a:t>FREE! </a:t>
            </a:r>
            <a:endParaRPr lang="en-US" sz="2400" u="sng" dirty="0">
              <a:solidFill>
                <a:srgbClr val="C00000"/>
              </a:solidFill>
              <a:latin typeface="Arial" panose="020B0604020202020204" pitchFamily="34" charset="0"/>
              <a:cs typeface="Arial" panose="020B0604020202020204" pitchFamily="34" charset="0"/>
            </a:endParaRPr>
          </a:p>
          <a:p>
            <a:pPr lvl="0"/>
            <a:endParaRPr lang="en-US" sz="2400" u="sng"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New book: </a:t>
            </a:r>
            <a:r>
              <a:rPr lang="en-US" sz="2400" i="1" u="sng" dirty="0">
                <a:latin typeface="Arial" panose="020B0604020202020204" pitchFamily="34" charset="0"/>
                <a:cs typeface="Arial" panose="020B0604020202020204" pitchFamily="34" charset="0"/>
                <a:hlinkClick r:id="rId6"/>
              </a:rPr>
              <a:t>Tibetan-Medicine and You: A Path to Wellbeing, Better Health, and Joy</a:t>
            </a:r>
            <a:r>
              <a:rPr lang="en-US" sz="2400" dirty="0">
                <a:latin typeface="Arial" panose="020B0604020202020204" pitchFamily="34" charset="0"/>
                <a:cs typeface="Arial" panose="020B0604020202020204" pitchFamily="34" charset="0"/>
              </a:rPr>
              <a:t>, with a Blessing by HH the Dalai Lama; </a:t>
            </a:r>
            <a:r>
              <a:rPr lang="en-US" sz="2400" dirty="0">
                <a:solidFill>
                  <a:srgbClr val="C00000"/>
                </a:solidFill>
                <a:latin typeface="Arial" panose="020B0604020202020204" pitchFamily="34" charset="0"/>
                <a:cs typeface="Arial" panose="020B0604020202020204" pitchFamily="34" charset="0"/>
              </a:rPr>
              <a:t>FREE </a:t>
            </a:r>
            <a:r>
              <a:rPr lang="en-US" sz="2400" dirty="0">
                <a:latin typeface="Arial" panose="020B0604020202020204" pitchFamily="34" charset="0"/>
                <a:cs typeface="Arial" panose="020B0604020202020204" pitchFamily="34" charset="0"/>
              </a:rPr>
              <a:t>required text for CSPH 5315 and CSPH 5318.  </a:t>
            </a:r>
          </a:p>
          <a:p>
            <a:pPr marL="0" lvl="0" indent="0">
              <a:buNone/>
            </a:pPr>
            <a:endParaRPr lang="en-US" sz="2400" u="sng"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marL="0" lvl="0" indent="0">
              <a:buNone/>
            </a:pPr>
            <a:endParaRPr lang="en-US" dirty="0">
              <a:latin typeface="Arial" panose="020B0604020202020204" pitchFamily="34" charset="0"/>
              <a:cs typeface="Arial" panose="020B0604020202020204" pitchFamily="34" charset="0"/>
            </a:endParaRPr>
          </a:p>
          <a:p>
            <a:pPr marL="0" indent="0">
              <a:buNone/>
            </a:pPr>
            <a:r>
              <a:rPr lang="en-US" dirty="0"/>
              <a:t> </a:t>
            </a:r>
          </a:p>
          <a:p>
            <a:pPr fontAlgn="auto">
              <a:spcBef>
                <a:spcPts val="0"/>
              </a:spcBef>
              <a:spcAft>
                <a:spcPts val="1000"/>
              </a:spcAft>
              <a:buClr>
                <a:srgbClr val="CE9342"/>
              </a:buClr>
              <a:defRPr/>
            </a:pPr>
            <a:endParaRPr lang="en-US" sz="2000" dirty="0">
              <a:solidFill>
                <a:schemeClr val="tx1">
                  <a:lumMod val="75000"/>
                  <a:lumOff val="25000"/>
                </a:schemeClr>
              </a:solidFill>
              <a:latin typeface="Times New Roman"/>
              <a:ea typeface="+mn-ea"/>
              <a:cs typeface="Times New Roman"/>
            </a:endParaRPr>
          </a:p>
        </p:txBody>
      </p:sp>
    </p:spTree>
    <p:extLst>
      <p:ext uri="{BB962C8B-B14F-4D97-AF65-F5344CB8AC3E}">
        <p14:creationId xmlns:p14="http://schemas.microsoft.com/office/powerpoint/2010/main" val="266724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descr="landscape-1.jpg"/>
          <p:cNvPicPr>
            <a:picLocks noChangeAspect="1"/>
          </p:cNvPicPr>
          <p:nvPr/>
        </p:nvPicPr>
        <p:blipFill>
          <a:blip r:embed="rId2"/>
          <a:stretch>
            <a:fillRect/>
          </a:stretch>
        </p:blipFill>
        <p:spPr>
          <a:xfrm>
            <a:off x="0" y="1"/>
            <a:ext cx="9144000" cy="688848"/>
          </a:xfrm>
          <a:prstGeom prst="rect">
            <a:avLst/>
          </a:prstGeom>
        </p:spPr>
      </p:pic>
      <p:sp>
        <p:nvSpPr>
          <p:cNvPr id="6" name="TextBox 5"/>
          <p:cNvSpPr txBox="1"/>
          <p:nvPr/>
        </p:nvSpPr>
        <p:spPr>
          <a:xfrm>
            <a:off x="457200" y="73025"/>
            <a:ext cx="1066800" cy="231775"/>
          </a:xfrm>
          <a:prstGeom prst="rect">
            <a:avLst/>
          </a:prstGeom>
          <a:noFill/>
        </p:spPr>
        <p:txBody>
          <a:bodyPr/>
          <a:lstStyle/>
          <a:p>
            <a:pPr algn="ctr" fontAlgn="auto">
              <a:spcBef>
                <a:spcPts val="0"/>
              </a:spcBef>
              <a:spcAft>
                <a:spcPts val="0"/>
              </a:spcAft>
              <a:defRPr/>
            </a:pPr>
            <a:endParaRPr lang="en-US" sz="900" b="1" cap="all" dirty="0">
              <a:solidFill>
                <a:schemeClr val="bg1"/>
              </a:solidFill>
              <a:latin typeface="Arial"/>
              <a:ea typeface="+mn-ea"/>
              <a:cs typeface="Arial"/>
            </a:endParaRPr>
          </a:p>
          <a:p>
            <a:pPr algn="ctr" fontAlgn="auto">
              <a:spcBef>
                <a:spcPts val="0"/>
              </a:spcBef>
              <a:spcAft>
                <a:spcPts val="0"/>
              </a:spcAft>
              <a:defRPr/>
            </a:pPr>
            <a:endParaRPr lang="en-US" sz="900" b="1" cap="all" dirty="0">
              <a:solidFill>
                <a:schemeClr val="bg1"/>
              </a:solidFill>
              <a:latin typeface="Arial"/>
              <a:ea typeface="+mn-ea"/>
              <a:cs typeface="Arial"/>
            </a:endParaRPr>
          </a:p>
        </p:txBody>
      </p:sp>
      <p:sp>
        <p:nvSpPr>
          <p:cNvPr id="11" name="Content Placeholder 14"/>
          <p:cNvSpPr>
            <a:spLocks noGrp="1"/>
          </p:cNvSpPr>
          <p:nvPr>
            <p:ph idx="1"/>
          </p:nvPr>
        </p:nvSpPr>
        <p:spPr>
          <a:xfrm>
            <a:off x="152400" y="838200"/>
            <a:ext cx="4724400" cy="5486400"/>
          </a:xfrm>
        </p:spPr>
        <p:txBody>
          <a:bodyPr>
            <a:noAutofit/>
          </a:bodyPr>
          <a:lstStyle/>
          <a:p>
            <a:pPr marL="0" indent="0">
              <a:buNone/>
            </a:pPr>
            <a:r>
              <a:rPr lang="en-US" sz="2400" dirty="0">
                <a:solidFill>
                  <a:srgbClr val="0070C0"/>
                </a:solidFill>
                <a:latin typeface="Arial" panose="020B0604020202020204" pitchFamily="34" charset="0"/>
                <a:cs typeface="Arial" panose="020B0604020202020204" pitchFamily="34" charset="0"/>
              </a:rPr>
              <a:t>“All of us want to be happy and avoid suffering. Yet, too often we make choices that sabotage us, rather than reverse what’s wrong. Tibetan medicine, Tibet’s ancient, comprehensive science of healing, offers effective tools for transforming suffering into health and happiness."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Cameron, M.E., &amp; Namdul, T. (2020). </a:t>
            </a:r>
            <a:r>
              <a:rPr lang="en-US" sz="2000" i="1" u="sng" dirty="0">
                <a:latin typeface="Arial" panose="020B0604020202020204" pitchFamily="34" charset="0"/>
                <a:cs typeface="Arial" panose="020B0604020202020204" pitchFamily="34" charset="0"/>
                <a:hlinkClick r:id="rId3"/>
              </a:rPr>
              <a:t>Tibetan-Medicine and You: A Path to Wellbeing, Better Health, and Joy</a:t>
            </a:r>
            <a:r>
              <a:rPr lang="en-US" sz="2000" u="sng"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Blessing by His Holiness the Dalai Lama). NY: Rowman &amp; Littlefield. </a:t>
            </a:r>
            <a:r>
              <a:rPr lang="en-US" sz="2000" b="1" dirty="0">
                <a:solidFill>
                  <a:srgbClr val="7030A0"/>
                </a:solidFill>
                <a:latin typeface="Arial" panose="020B0604020202020204" pitchFamily="34" charset="0"/>
                <a:cs typeface="Arial" panose="020B0604020202020204" pitchFamily="34" charset="0"/>
              </a:rPr>
              <a:t>(Chapter 9, “Create a Good Death.”)</a:t>
            </a:r>
          </a:p>
          <a:p>
            <a:pPr marL="0" lvl="1" indent="0">
              <a:buNone/>
            </a:pPr>
            <a:endParaRPr lang="en-US" sz="1400" b="1" cap="all" dirty="0">
              <a:solidFill>
                <a:srgbClr val="3F7473"/>
              </a:solidFill>
              <a:latin typeface="Arial"/>
              <a:cs typeface="Arial"/>
            </a:endParaRPr>
          </a:p>
        </p:txBody>
      </p:sp>
      <p:pic>
        <p:nvPicPr>
          <p:cNvPr id="9" name="Picture 8" descr="violet-rock.jpg"/>
          <p:cNvPicPr>
            <a:picLocks noChangeAspect="1"/>
          </p:cNvPicPr>
          <p:nvPr/>
        </p:nvPicPr>
        <p:blipFill>
          <a:blip r:embed="rId4"/>
          <a:stretch>
            <a:fillRect/>
          </a:stretch>
        </p:blipFill>
        <p:spPr>
          <a:xfrm>
            <a:off x="5147560" y="1143000"/>
            <a:ext cx="3539239" cy="5181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landscape-7.jpg"/>
          <p:cNvPicPr>
            <a:picLocks noChangeAspect="1"/>
          </p:cNvPicPr>
          <p:nvPr/>
        </p:nvPicPr>
        <p:blipFill>
          <a:blip r:embed="rId3"/>
          <a:stretch>
            <a:fillRect/>
          </a:stretch>
        </p:blipFill>
        <p:spPr>
          <a:xfrm>
            <a:off x="0" y="0"/>
            <a:ext cx="9144000" cy="685800"/>
          </a:xfrm>
          <a:prstGeom prst="rect">
            <a:avLst/>
          </a:prstGeom>
        </p:spPr>
      </p:pic>
      <p:sp>
        <p:nvSpPr>
          <p:cNvPr id="11" name="TextBox 10"/>
          <p:cNvSpPr txBox="1"/>
          <p:nvPr/>
        </p:nvSpPr>
        <p:spPr>
          <a:xfrm>
            <a:off x="457200" y="1144588"/>
            <a:ext cx="5105400" cy="584775"/>
          </a:xfrm>
          <a:prstGeom prst="rect">
            <a:avLst/>
          </a:prstGeom>
          <a:noFill/>
        </p:spPr>
        <p:txBody>
          <a:bodyPr wrap="square">
            <a:spAutoFit/>
          </a:bodyPr>
          <a:lstStyle/>
          <a:p>
            <a:pPr fontAlgn="auto">
              <a:spcBef>
                <a:spcPts val="0"/>
              </a:spcBef>
              <a:spcAft>
                <a:spcPts val="0"/>
              </a:spcAft>
              <a:defRPr/>
            </a:pPr>
            <a:r>
              <a:rPr lang="en-US" sz="3200" b="1" cap="all" dirty="0">
                <a:solidFill>
                  <a:srgbClr val="3F7473"/>
                </a:solidFill>
                <a:latin typeface="Arial"/>
                <a:cs typeface="Arial"/>
              </a:rPr>
              <a:t>Agenda</a:t>
            </a:r>
            <a:endParaRPr lang="en-US" sz="3200" b="1" cap="all" dirty="0">
              <a:solidFill>
                <a:srgbClr val="CE9342"/>
              </a:solidFill>
              <a:latin typeface="Arial"/>
              <a:ea typeface="+mn-ea"/>
              <a:cs typeface="Arial"/>
            </a:endParaRPr>
          </a:p>
        </p:txBody>
      </p:sp>
      <p:sp>
        <p:nvSpPr>
          <p:cNvPr id="12" name="Content Placeholder 14"/>
          <p:cNvSpPr>
            <a:spLocks noGrp="1"/>
          </p:cNvSpPr>
          <p:nvPr>
            <p:ph idx="1"/>
          </p:nvPr>
        </p:nvSpPr>
        <p:spPr>
          <a:xfrm>
            <a:off x="457200" y="1839913"/>
            <a:ext cx="8382000" cy="4221162"/>
          </a:xfrm>
        </p:spPr>
        <p:txBody>
          <a:bodyPr rtlCol="0">
            <a:noAutofit/>
          </a:bodyPr>
          <a:lstStyle/>
          <a:p>
            <a:r>
              <a:rPr lang="en-US" sz="2400" u="sng" dirty="0">
                <a:latin typeface="Arial" panose="020B0604020202020204" pitchFamily="34" charset="0"/>
                <a:cs typeface="Arial" panose="020B0604020202020204" pitchFamily="34" charset="0"/>
                <a:hlinkClick r:id="rId4"/>
              </a:rPr>
              <a:t>Tonglen Meditation</a:t>
            </a:r>
            <a:r>
              <a:rPr lang="en-US" sz="2400" u="sng"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“Breathe in suffering, breathe out  compassion.” </a:t>
            </a:r>
          </a:p>
          <a:p>
            <a:pPr marL="0" indent="0">
              <a:buNone/>
            </a:pPr>
            <a:endParaRPr lang="en-US" sz="2400" dirty="0">
              <a:latin typeface="Arial" panose="020B0604020202020204" pitchFamily="34" charset="0"/>
              <a:cs typeface="Arial" panose="020B0604020202020204" pitchFamily="34" charset="0"/>
            </a:endParaRPr>
          </a:p>
          <a:p>
            <a:r>
              <a:rPr lang="en-US" sz="2400" dirty="0">
                <a:solidFill>
                  <a:srgbClr val="0070C0"/>
                </a:solidFill>
                <a:latin typeface="Arial" panose="020B0604020202020204" pitchFamily="34" charset="0"/>
                <a:cs typeface="Arial" panose="020B0604020202020204" pitchFamily="34" charset="0"/>
              </a:rPr>
              <a:t>Tibetan medicine can heal our fears and create a good life and death. </a:t>
            </a:r>
          </a:p>
          <a:p>
            <a:pPr marL="0" indent="0">
              <a:buNone/>
            </a:pPr>
            <a:endParaRPr lang="en-US" sz="2400" dirty="0">
              <a:solidFill>
                <a:srgbClr val="0070C0"/>
              </a:solidFill>
              <a:latin typeface="Arial" panose="020B0604020202020204" pitchFamily="34" charset="0"/>
              <a:cs typeface="Arial" panose="020B0604020202020204" pitchFamily="34" charset="0"/>
            </a:endParaRPr>
          </a:p>
          <a:p>
            <a:r>
              <a:rPr lang="en-US" sz="2400" dirty="0">
                <a:solidFill>
                  <a:srgbClr val="00B050"/>
                </a:solidFill>
                <a:latin typeface="Arial" panose="020B0604020202020204" pitchFamily="34" charset="0"/>
                <a:cs typeface="Arial" panose="020B0604020202020204" pitchFamily="34" charset="0"/>
              </a:rPr>
              <a:t>Death and dying in Tibetan medicine. </a:t>
            </a:r>
          </a:p>
          <a:p>
            <a:pPr marL="0" indent="0">
              <a:buNone/>
            </a:pPr>
            <a:endParaRPr lang="en-US" sz="2400" dirty="0">
              <a:solidFill>
                <a:srgbClr val="0070C0"/>
              </a:solidFill>
              <a:latin typeface="Arial" panose="020B0604020202020204" pitchFamily="34" charset="0"/>
              <a:cs typeface="Arial" panose="020B0604020202020204" pitchFamily="34" charset="0"/>
            </a:endParaRPr>
          </a:p>
          <a:p>
            <a:r>
              <a:rPr lang="en-US" sz="2400" dirty="0">
                <a:solidFill>
                  <a:srgbClr val="7030A0"/>
                </a:solidFill>
                <a:latin typeface="Arial" panose="020B0604020202020204" pitchFamily="34" charset="0"/>
                <a:cs typeface="Arial" panose="020B0604020202020204" pitchFamily="34" charset="0"/>
              </a:rPr>
              <a:t>Discussion and questions: How can we transform our fears into joyful living and dying? </a:t>
            </a:r>
          </a:p>
          <a:p>
            <a:pPr marL="0" indent="0">
              <a:buNone/>
            </a:pPr>
            <a:endParaRPr lang="en-US" dirty="0"/>
          </a:p>
          <a:p>
            <a:r>
              <a:rPr lang="en-US" dirty="0"/>
              <a:t> </a:t>
            </a:r>
          </a:p>
          <a:p>
            <a:pPr fontAlgn="auto">
              <a:spcBef>
                <a:spcPts val="0"/>
              </a:spcBef>
              <a:spcAft>
                <a:spcPts val="1000"/>
              </a:spcAft>
              <a:buClr>
                <a:srgbClr val="CE9342"/>
              </a:buClr>
              <a:defRPr/>
            </a:pPr>
            <a:endParaRPr lang="en-US" sz="2000" dirty="0">
              <a:solidFill>
                <a:schemeClr val="tx1">
                  <a:lumMod val="75000"/>
                  <a:lumOff val="25000"/>
                </a:schemeClr>
              </a:solidFill>
              <a:latin typeface="Times New Roman"/>
              <a:ea typeface="+mn-ea"/>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landscape-5.jpg"/>
          <p:cNvPicPr>
            <a:picLocks noChangeAspect="1"/>
          </p:cNvPicPr>
          <p:nvPr/>
        </p:nvPicPr>
        <p:blipFill>
          <a:blip r:embed="rId2"/>
          <a:stretch>
            <a:fillRect/>
          </a:stretch>
        </p:blipFill>
        <p:spPr>
          <a:xfrm>
            <a:off x="0" y="0"/>
            <a:ext cx="9144000" cy="685800"/>
          </a:xfrm>
          <a:prstGeom prst="rect">
            <a:avLst/>
          </a:prstGeom>
        </p:spPr>
      </p:pic>
      <p:sp>
        <p:nvSpPr>
          <p:cNvPr id="11" name="TextBox 10"/>
          <p:cNvSpPr txBox="1"/>
          <p:nvPr/>
        </p:nvSpPr>
        <p:spPr>
          <a:xfrm>
            <a:off x="457200" y="1144588"/>
            <a:ext cx="8686800" cy="1217612"/>
          </a:xfrm>
          <a:prstGeom prst="rect">
            <a:avLst/>
          </a:prstGeom>
          <a:noFill/>
        </p:spPr>
        <p:txBody>
          <a:bodyPr>
            <a:prstTxWarp prst="textNoShape">
              <a:avLst/>
            </a:prstTxWarp>
          </a:bodyPr>
          <a:lstStyle/>
          <a:p>
            <a:r>
              <a:rPr lang="en-US" sz="3200" b="1" cap="all" dirty="0">
                <a:solidFill>
                  <a:srgbClr val="3F7473"/>
                </a:solidFill>
                <a:latin typeface="Arial"/>
                <a:ea typeface="Arial" charset="0"/>
                <a:cs typeface="Arial"/>
              </a:rPr>
              <a:t>Tonglen Meditation:  </a:t>
            </a:r>
          </a:p>
          <a:p>
            <a:r>
              <a:rPr lang="en-US" sz="3200" b="1" cap="all" dirty="0">
                <a:solidFill>
                  <a:srgbClr val="3F7473"/>
                </a:solidFill>
                <a:latin typeface="Arial"/>
                <a:ea typeface="Arial" charset="0"/>
                <a:cs typeface="Arial"/>
              </a:rPr>
              <a:t>Why do We Fear Death?</a:t>
            </a:r>
          </a:p>
        </p:txBody>
      </p:sp>
      <p:sp>
        <p:nvSpPr>
          <p:cNvPr id="12" name="Content Placeholder 14"/>
          <p:cNvSpPr>
            <a:spLocks noGrp="1"/>
          </p:cNvSpPr>
          <p:nvPr>
            <p:ph idx="1"/>
          </p:nvPr>
        </p:nvSpPr>
        <p:spPr>
          <a:xfrm>
            <a:off x="228600" y="2514600"/>
            <a:ext cx="8466138" cy="3995738"/>
          </a:xfrm>
        </p:spPr>
        <p:txBody>
          <a:bodyPr rtlCol="0">
            <a:noAutofit/>
          </a:bodyPr>
          <a:lstStyle/>
          <a:p>
            <a:r>
              <a:rPr lang="en-US" sz="2400" dirty="0">
                <a:latin typeface="Arial" panose="020B0604020202020204" pitchFamily="34" charset="0"/>
                <a:cs typeface="Arial" panose="020B0604020202020204" pitchFamily="34" charset="0"/>
              </a:rPr>
              <a:t>Body: Survival is our most powerful physical drive. </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Mind: If we are ignorant about </a:t>
            </a:r>
            <a:r>
              <a:rPr lang="en-US" sz="2400" b="1" dirty="0">
                <a:solidFill>
                  <a:srgbClr val="0070C0"/>
                </a:solidFill>
                <a:latin typeface="Arial" panose="020B0604020202020204" pitchFamily="34" charset="0"/>
                <a:cs typeface="Arial" panose="020B0604020202020204" pitchFamily="34" charset="0"/>
              </a:rPr>
              <a:t>reality</a:t>
            </a:r>
            <a:r>
              <a:rPr lang="en-US" sz="2400" dirty="0">
                <a:latin typeface="Arial" panose="020B0604020202020204" pitchFamily="34" charset="0"/>
                <a:cs typeface="Arial" panose="020B0604020202020204" pitchFamily="34" charset="0"/>
              </a:rPr>
              <a:t>, we are fearful and  engage in three mental poisons:   </a:t>
            </a:r>
          </a:p>
          <a:p>
            <a:pPr lvl="1">
              <a:buFont typeface="Courier New" panose="02070309020205020404" pitchFamily="49" charset="0"/>
              <a:buChar char="o"/>
            </a:pPr>
            <a:r>
              <a:rPr lang="en-US" sz="2400" dirty="0">
                <a:latin typeface="Arial" panose="020B0604020202020204" pitchFamily="34" charset="0"/>
                <a:cs typeface="Arial" panose="020B0604020202020204" pitchFamily="34" charset="0"/>
              </a:rPr>
              <a:t>Greed, attachment, desire.</a:t>
            </a:r>
          </a:p>
          <a:p>
            <a:pPr lvl="1">
              <a:buFont typeface="Courier New" panose="02070309020205020404" pitchFamily="49" charset="0"/>
              <a:buChar char="o"/>
            </a:pPr>
            <a:r>
              <a:rPr lang="en-US" sz="2400" dirty="0">
                <a:latin typeface="Arial" panose="020B0604020202020204" pitchFamily="34" charset="0"/>
                <a:cs typeface="Arial" panose="020B0604020202020204" pitchFamily="34" charset="0"/>
              </a:rPr>
              <a:t>Anger, hostility, aggression. </a:t>
            </a:r>
          </a:p>
          <a:p>
            <a:pPr lvl="1">
              <a:buFont typeface="Courier New" panose="02070309020205020404" pitchFamily="49" charset="0"/>
              <a:buChar char="o"/>
            </a:pPr>
            <a:r>
              <a:rPr lang="en-US" sz="2400" dirty="0">
                <a:latin typeface="Arial" panose="020B0604020202020204" pitchFamily="34" charset="0"/>
                <a:cs typeface="Arial" panose="020B0604020202020204" pitchFamily="34" charset="0"/>
              </a:rPr>
              <a:t>Confusion, delusion, closed-mindedness. </a:t>
            </a:r>
          </a:p>
          <a:p>
            <a:pPr fontAlgn="auto">
              <a:spcBef>
                <a:spcPts val="0"/>
              </a:spcBef>
              <a:spcAft>
                <a:spcPts val="1000"/>
              </a:spcAft>
              <a:buClr>
                <a:srgbClr val="CE9342"/>
              </a:buClr>
              <a:defRPr/>
            </a:pPr>
            <a:endParaRPr lang="en-US" sz="2000" dirty="0">
              <a:solidFill>
                <a:schemeClr val="tx1">
                  <a:lumMod val="75000"/>
                  <a:lumOff val="25000"/>
                </a:schemeClr>
              </a:solidFill>
              <a:latin typeface="Times New Roman"/>
              <a:ea typeface="+mn-ea"/>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landscape-2.jpg"/>
          <p:cNvPicPr>
            <a:picLocks noChangeAspect="1"/>
          </p:cNvPicPr>
          <p:nvPr/>
        </p:nvPicPr>
        <p:blipFill>
          <a:blip r:embed="rId3"/>
          <a:stretch>
            <a:fillRect/>
          </a:stretch>
        </p:blipFill>
        <p:spPr>
          <a:xfrm>
            <a:off x="0" y="0"/>
            <a:ext cx="9144000" cy="685800"/>
          </a:xfrm>
          <a:prstGeom prst="rect">
            <a:avLst/>
          </a:prstGeom>
        </p:spPr>
      </p:pic>
      <p:sp>
        <p:nvSpPr>
          <p:cNvPr id="6" name="Content Placeholder 14"/>
          <p:cNvSpPr>
            <a:spLocks noGrp="1"/>
          </p:cNvSpPr>
          <p:nvPr>
            <p:ph idx="1"/>
          </p:nvPr>
        </p:nvSpPr>
        <p:spPr>
          <a:xfrm>
            <a:off x="457200" y="1219200"/>
            <a:ext cx="8229600" cy="4841875"/>
          </a:xfrm>
        </p:spPr>
        <p:txBody>
          <a:bodyPr rtlCol="0">
            <a:noAutofit/>
          </a:bodyPr>
          <a:lstStyle/>
          <a:p>
            <a:pPr marL="0" indent="0">
              <a:buNone/>
            </a:pPr>
            <a:r>
              <a:rPr lang="en-US" b="1" cap="all" dirty="0">
                <a:solidFill>
                  <a:srgbClr val="3F7473"/>
                </a:solidFill>
                <a:latin typeface="Arial"/>
                <a:ea typeface="Arial" charset="0"/>
                <a:cs typeface="Arial"/>
              </a:rPr>
              <a:t>Tonglen Meditation: </a:t>
            </a:r>
          </a:p>
          <a:p>
            <a:pPr marL="0" indent="0">
              <a:buNone/>
            </a:pPr>
            <a:r>
              <a:rPr lang="en-US" b="1" cap="all" dirty="0">
                <a:solidFill>
                  <a:srgbClr val="3F7473"/>
                </a:solidFill>
                <a:latin typeface="Arial"/>
                <a:ea typeface="Arial" charset="0"/>
                <a:cs typeface="Arial"/>
              </a:rPr>
              <a:t>Why do We Fear Death?</a:t>
            </a:r>
          </a:p>
          <a:p>
            <a:pPr marL="0" indent="0">
              <a:buNone/>
            </a:pPr>
            <a:endParaRPr lang="en-US" sz="2400" b="1" cap="all" dirty="0">
              <a:solidFill>
                <a:srgbClr val="3F7473"/>
              </a:solidFill>
              <a:latin typeface="Arial"/>
              <a:ea typeface="Arial" charset="0"/>
              <a:cs typeface="Arial"/>
            </a:endParaRPr>
          </a:p>
          <a:p>
            <a:pPr marL="0" indent="0">
              <a:buNone/>
            </a:pPr>
            <a:r>
              <a:rPr lang="en-US" sz="2400" dirty="0">
                <a:latin typeface="Arial" panose="020B0604020202020204" pitchFamily="34" charset="0"/>
                <a:cs typeface="Arial" panose="020B0604020202020204" pitchFamily="34" charset="0"/>
              </a:rPr>
              <a:t>We haven’t developed beliefs that are comfortable and make sense to us about what happens after death. </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We go to heaven or hell.  </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We cease to exist.  </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Our consciousness/soul lives and is reborn.    </a:t>
            </a:r>
          </a:p>
          <a:p>
            <a:pPr marL="400050" lvl="1" indent="0" algn="ctr">
              <a:spcBef>
                <a:spcPts val="0"/>
              </a:spcBef>
              <a:spcAft>
                <a:spcPts val="1000"/>
              </a:spcAft>
              <a:buClr>
                <a:srgbClr val="CE9342"/>
              </a:buClr>
              <a:buNone/>
              <a:defRPr/>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marL="0" indent="0" fontAlgn="auto">
              <a:spcBef>
                <a:spcPts val="0"/>
              </a:spcBef>
              <a:spcAft>
                <a:spcPts val="1000"/>
              </a:spcAft>
              <a:buClr>
                <a:srgbClr val="CE9342"/>
              </a:buClr>
              <a:buNone/>
              <a:defRPr/>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marL="166688" indent="-166688" fontAlgn="auto">
              <a:spcBef>
                <a:spcPts val="0"/>
              </a:spcBef>
              <a:spcAft>
                <a:spcPts val="1000"/>
              </a:spcAft>
              <a:buClr>
                <a:srgbClr val="CE9342"/>
              </a:buClr>
              <a:buFont typeface="Lucida Grande"/>
              <a:buChar char="+"/>
              <a:defRPr/>
            </a:pPr>
            <a:endParaRPr lang="en-US" sz="2000" dirty="0">
              <a:solidFill>
                <a:schemeClr val="tx1">
                  <a:lumMod val="75000"/>
                  <a:lumOff val="25000"/>
                </a:schemeClr>
              </a:solidFill>
              <a:latin typeface="Times New Roman"/>
              <a:ea typeface="+mn-ea"/>
              <a:cs typeface="Times New Roman"/>
            </a:endParaRPr>
          </a:p>
          <a:p>
            <a:pPr marL="166688" indent="-166688" fontAlgn="auto">
              <a:spcBef>
                <a:spcPts val="0"/>
              </a:spcBef>
              <a:spcAft>
                <a:spcPts val="1000"/>
              </a:spcAft>
              <a:buClr>
                <a:srgbClr val="CE9342"/>
              </a:buClr>
              <a:buFont typeface="Lucida Grande"/>
              <a:buChar char="+"/>
              <a:defRPr/>
            </a:pPr>
            <a:endParaRPr lang="en-US" sz="2000" dirty="0">
              <a:solidFill>
                <a:schemeClr val="tx1">
                  <a:lumMod val="75000"/>
                  <a:lumOff val="25000"/>
                </a:schemeClr>
              </a:solidFill>
              <a:latin typeface="Times New Roman"/>
              <a:ea typeface="+mn-ea"/>
              <a:cs typeface="Times New Roman"/>
            </a:endParaRPr>
          </a:p>
        </p:txBody>
      </p:sp>
      <p:sp>
        <p:nvSpPr>
          <p:cNvPr id="2" name="Rectangle 1">
            <a:extLst>
              <a:ext uri="{FF2B5EF4-FFF2-40B4-BE49-F238E27FC236}">
                <a16:creationId xmlns:a16="http://schemas.microsoft.com/office/drawing/2014/main" id="{969C5AAA-9FC7-431E-B6A9-B8F28FCAF079}"/>
              </a:ext>
            </a:extLst>
          </p:cNvPr>
          <p:cNvSpPr/>
          <p:nvPr/>
        </p:nvSpPr>
        <p:spPr>
          <a:xfrm>
            <a:off x="2286000" y="612845"/>
            <a:ext cx="4572000" cy="461665"/>
          </a:xfrm>
          <a:prstGeom prst="rect">
            <a:avLst/>
          </a:prstGeom>
        </p:spPr>
        <p:txBody>
          <a:bodyPr>
            <a:spAutoFit/>
          </a:bodyPr>
          <a:lstStyle/>
          <a:p>
            <a:pPr lvl="3"/>
            <a:r>
              <a:rPr lang="en-US" sz="2400" dirty="0">
                <a:latin typeface="Arial" panose="020B0604020202020204" pitchFamily="34" charset="0"/>
                <a:cs typeface="Arial" panose="020B0604020202020204"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landscape-2.jpg"/>
          <p:cNvPicPr>
            <a:picLocks noChangeAspect="1"/>
          </p:cNvPicPr>
          <p:nvPr/>
        </p:nvPicPr>
        <p:blipFill>
          <a:blip r:embed="rId2"/>
          <a:stretch>
            <a:fillRect/>
          </a:stretch>
        </p:blipFill>
        <p:spPr>
          <a:xfrm>
            <a:off x="0" y="0"/>
            <a:ext cx="9144000" cy="685800"/>
          </a:xfrm>
          <a:prstGeom prst="rect">
            <a:avLst/>
          </a:prstGeom>
        </p:spPr>
      </p:pic>
      <p:sp>
        <p:nvSpPr>
          <p:cNvPr id="10" name="TextBox 9"/>
          <p:cNvSpPr txBox="1"/>
          <p:nvPr/>
        </p:nvSpPr>
        <p:spPr>
          <a:xfrm>
            <a:off x="449262" y="1144588"/>
            <a:ext cx="8686800" cy="5365750"/>
          </a:xfrm>
          <a:prstGeom prst="rect">
            <a:avLst/>
          </a:prstGeom>
          <a:noFill/>
        </p:spPr>
        <p:txBody>
          <a:bodyPr>
            <a:prstTxWarp prst="textNoShape">
              <a:avLst/>
            </a:prstTxWarp>
          </a:bodyPr>
          <a:lstStyle/>
          <a:p>
            <a:r>
              <a:rPr lang="en-US" sz="3200" b="1" u="sng" dirty="0">
                <a:latin typeface="Arial" panose="020B0604020202020204" pitchFamily="34" charset="0"/>
                <a:cs typeface="Arial" panose="020B0604020202020204" pitchFamily="34" charset="0"/>
                <a:hlinkClick r:id="rId3"/>
              </a:rPr>
              <a:t>Tonglen Meditation</a:t>
            </a:r>
            <a:r>
              <a:rPr lang="en-US" sz="3200" b="1" u="sng" dirty="0">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 </a:t>
            </a:r>
          </a:p>
          <a:p>
            <a:r>
              <a:rPr lang="en-US" sz="3200" b="1" cap="all" dirty="0">
                <a:solidFill>
                  <a:srgbClr val="3F7473"/>
                </a:solidFill>
                <a:latin typeface="Arial"/>
                <a:ea typeface="Arial" charset="0"/>
                <a:cs typeface="Arial"/>
              </a:rPr>
              <a:t>Breathe in Suffering, Breathe out Compassion</a:t>
            </a:r>
            <a:r>
              <a:rPr lang="en-US" sz="3200" u="sng"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lvl="0" algn="ctr"/>
            <a:endParaRPr lang="en-US" sz="2400" dirty="0">
              <a:latin typeface="Arial" panose="020B0604020202020204" pitchFamily="34" charset="0"/>
              <a:cs typeface="Arial" panose="020B0604020202020204" pitchFamily="34" charset="0"/>
            </a:endParaRPr>
          </a:p>
          <a:p>
            <a:pPr lvl="0" algn="ctr"/>
            <a:endParaRPr lang="en-US" sz="2400" dirty="0">
              <a:latin typeface="Arial" panose="020B0604020202020204" pitchFamily="34" charset="0"/>
              <a:cs typeface="Arial" panose="020B0604020202020204" pitchFamily="34" charset="0"/>
            </a:endParaRPr>
          </a:p>
          <a:p>
            <a:pPr lvl="0" algn="ctr"/>
            <a:r>
              <a:rPr lang="en-US" sz="2400" dirty="0">
                <a:latin typeface="Arial" panose="020B0604020202020204" pitchFamily="34" charset="0"/>
                <a:cs typeface="Arial" panose="020B0604020202020204" pitchFamily="34" charset="0"/>
              </a:rPr>
              <a:t>While doing Tonglen Meditation, </a:t>
            </a:r>
          </a:p>
          <a:p>
            <a:pPr lvl="0" algn="ctr"/>
            <a:endParaRPr lang="en-US" sz="2400" dirty="0">
              <a:latin typeface="Arial" panose="020B0604020202020204" pitchFamily="34" charset="0"/>
              <a:cs typeface="Arial" panose="020B0604020202020204" pitchFamily="34" charset="0"/>
            </a:endParaRPr>
          </a:p>
          <a:p>
            <a:pPr lvl="0" algn="ctr"/>
            <a:r>
              <a:rPr lang="en-US" sz="2400" dirty="0">
                <a:latin typeface="Arial" panose="020B0604020202020204" pitchFamily="34" charset="0"/>
                <a:cs typeface="Arial" panose="020B0604020202020204" pitchFamily="34" charset="0"/>
              </a:rPr>
              <a:t>let’s transform our fears into compassion </a:t>
            </a:r>
          </a:p>
          <a:p>
            <a:pPr lvl="0" algn="ctr"/>
            <a:endParaRPr lang="en-US" sz="2400" dirty="0">
              <a:latin typeface="Arial" panose="020B0604020202020204" pitchFamily="34" charset="0"/>
              <a:cs typeface="Arial" panose="020B0604020202020204" pitchFamily="34" charset="0"/>
            </a:endParaRPr>
          </a:p>
          <a:p>
            <a:pPr lvl="0" algn="ctr"/>
            <a:r>
              <a:rPr lang="en-US" sz="2400" dirty="0">
                <a:latin typeface="Arial" panose="020B0604020202020204" pitchFamily="34" charset="0"/>
                <a:cs typeface="Arial" panose="020B0604020202020204" pitchFamily="34" charset="0"/>
              </a:rPr>
              <a:t>for ourselves, others, and the earth.  </a:t>
            </a:r>
          </a:p>
        </p:txBody>
      </p:sp>
      <p:sp>
        <p:nvSpPr>
          <p:cNvPr id="11" name="Content Placeholder 14"/>
          <p:cNvSpPr txBox="1">
            <a:spLocks/>
          </p:cNvSpPr>
          <p:nvPr/>
        </p:nvSpPr>
        <p:spPr>
          <a:xfrm>
            <a:off x="457200" y="2133600"/>
            <a:ext cx="8237538" cy="4376738"/>
          </a:xfrm>
          <a:prstGeom prst="rect">
            <a:avLst/>
          </a:prstGeom>
        </p:spPr>
        <p:txBody>
          <a:bodyPr rtlCol="0">
            <a:noAutofit/>
          </a:bodyPr>
          <a:lstStyle/>
          <a:p>
            <a:pPr marR="0" lvl="0" algn="l" defTabSz="457200" rtl="0" eaLnBrk="1" fontAlgn="auto" latinLnBrk="0" hangingPunct="1">
              <a:lnSpc>
                <a:spcPct val="100000"/>
              </a:lnSpc>
              <a:spcBef>
                <a:spcPts val="0"/>
              </a:spcBef>
              <a:spcAft>
                <a:spcPts val="1000"/>
              </a:spcAft>
              <a:buClr>
                <a:srgbClr val="CE9342"/>
              </a:buClr>
              <a:buSzTx/>
              <a:tabLst/>
              <a:defRPr/>
            </a:pPr>
            <a:endParaRPr kumimoji="0" lang="en-US" sz="2000" b="0" i="0" u="none" strike="noStrike" kern="1200" cap="none" spc="0" normalizeH="0" baseline="0" noProof="0" dirty="0">
              <a:ln>
                <a:noFill/>
              </a:ln>
              <a:solidFill>
                <a:schemeClr val="tx1">
                  <a:lumMod val="75000"/>
                  <a:lumOff val="25000"/>
                </a:schemeClr>
              </a:solidFill>
              <a:effectLst/>
              <a:uLnTx/>
              <a:uFillTx/>
              <a:latin typeface="Times New Roman"/>
              <a:ea typeface="+mn-ea"/>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andscape-6.jpg"/>
          <p:cNvPicPr>
            <a:picLocks noChangeAspect="1"/>
          </p:cNvPicPr>
          <p:nvPr/>
        </p:nvPicPr>
        <p:blipFill>
          <a:blip r:embed="rId2"/>
          <a:stretch>
            <a:fillRect/>
          </a:stretch>
        </p:blipFill>
        <p:spPr>
          <a:xfrm>
            <a:off x="0" y="0"/>
            <a:ext cx="9144000" cy="685800"/>
          </a:xfrm>
          <a:prstGeom prst="rect">
            <a:avLst/>
          </a:prstGeom>
        </p:spPr>
      </p:pic>
      <p:sp>
        <p:nvSpPr>
          <p:cNvPr id="10" name="TextBox 9"/>
          <p:cNvSpPr txBox="1"/>
          <p:nvPr/>
        </p:nvSpPr>
        <p:spPr>
          <a:xfrm>
            <a:off x="457200" y="1144588"/>
            <a:ext cx="8686800" cy="4951412"/>
          </a:xfrm>
          <a:prstGeom prst="rect">
            <a:avLst/>
          </a:prstGeom>
          <a:noFill/>
        </p:spPr>
        <p:txBody>
          <a:bodyPr>
            <a:prstTxWarp prst="textNoShape">
              <a:avLst/>
            </a:prstTxWarp>
          </a:bodyPr>
          <a:lstStyle/>
          <a:p>
            <a:r>
              <a:rPr lang="en-US" sz="3200" b="1" dirty="0">
                <a:solidFill>
                  <a:srgbClr val="488786"/>
                </a:solidFill>
                <a:latin typeface="Arial" panose="020B0604020202020204" pitchFamily="34" charset="0"/>
                <a:cs typeface="Arial" panose="020B0604020202020204" pitchFamily="34" charset="0"/>
              </a:rPr>
              <a:t>Tibetan Medicine Can Heal Our Fears and Create a Good Life and Death. </a:t>
            </a:r>
          </a:p>
          <a:p>
            <a:endParaRPr lang="en-US" sz="3200" b="1" cap="all" dirty="0">
              <a:solidFill>
                <a:srgbClr val="488786"/>
              </a:solidFill>
              <a:latin typeface="Arial" panose="020B0604020202020204" pitchFamily="34" charset="0"/>
              <a:ea typeface="Arial"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We die like we live.</a:t>
            </a:r>
          </a:p>
          <a:p>
            <a:pPr lvl="0"/>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To create a good death, we need to create a good life. </a:t>
            </a:r>
          </a:p>
          <a:p>
            <a:pPr lvl="1"/>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Karma: “As you sow, so shall you reap.”</a:t>
            </a:r>
          </a:p>
          <a:p>
            <a:endParaRPr lang="en-US" sz="3200" b="1" cap="all" dirty="0">
              <a:solidFill>
                <a:srgbClr val="488786"/>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9838740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4&quot;/&gt;&lt;/object&gt;&lt;object type=&quot;3&quot; unique_id=&quot;10009&quot;&gt;&lt;property id=&quot;20148&quot; value=&quot;5&quot;/&gt;&lt;property id=&quot;20300&quot; value=&quot;Slide 6&quot;/&gt;&lt;property id=&quot;20307&quot; value=&quot;265&quot;/&gt;&lt;/object&gt;&lt;object type=&quot;3&quot; unique_id=&quot;10010&quot;&gt;&lt;property id=&quot;20148&quot; value=&quot;5&quot;/&gt;&lt;property id=&quot;20300&quot; value=&quot;Slide 7&quot;/&gt;&lt;property id=&quot;20307&quot; value=&quot;266&quot;/&gt;&lt;/object&gt;&lt;object type=&quot;3&quot; unique_id=&quot;10011&quot;&gt;&lt;property id=&quot;20148&quot; value=&quot;5&quot;/&gt;&lt;property id=&quot;20300&quot; value=&quot;Slide 8&quot;/&gt;&lt;property id=&quot;20307&quot; value=&quot;267&quot;/&gt;&lt;/object&gt;&lt;object type=&quot;3&quot; unique_id=&quot;10012&quot;&gt;&lt;property id=&quot;20148&quot; value=&quot;5&quot;/&gt;&lt;property id=&quot;20300&quot; value=&quot;Slide 9&quot;/&gt;&lt;property id=&quot;20307&quot; value=&quot;270&quot;/&gt;&lt;/object&gt;&lt;object type=&quot;3&quot; unique_id=&quot;10013&quot;&gt;&lt;property id=&quot;20148&quot; value=&quot;5&quot;/&gt;&lt;property id=&quot;20300&quot; value=&quot;Slide 10&quot;/&gt;&lt;property id=&quot;20307&quot; value=&quot;330&quot;/&gt;&lt;/object&gt;&lt;object type=&quot;3&quot; unique_id=&quot;10014&quot;&gt;&lt;property id=&quot;20148&quot; value=&quot;5&quot;/&gt;&lt;property id=&quot;20300&quot; value=&quot;Slide 11&quot;/&gt;&lt;property id=&quot;20307&quot; value=&quot;326&quot;/&gt;&lt;/object&gt;&lt;object type=&quot;3&quot; unique_id=&quot;10015&quot;&gt;&lt;property id=&quot;20148&quot; value=&quot;5&quot;/&gt;&lt;property id=&quot;20300&quot; value=&quot;Slide 12&quot;/&gt;&lt;property id=&quot;20307&quot; value=&quot;262&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4&quot;/&gt;&lt;property id=&quot;20307&quot; value=&quot;280&quot;/&gt;&lt;/object&gt;&lt;object type=&quot;3&quot; unique_id=&quot;10018&quot;&gt;&lt;property id=&quot;20148&quot; value=&quot;5&quot;/&gt;&lt;property id=&quot;20300&quot; value=&quot;Slide 15&quot;/&gt;&lt;property id=&quot;20307&quot; value=&quot;329&quot;/&gt;&lt;/object&gt;&lt;/object&gt;&lt;/object&gt;&lt;/database&gt;"/>
  <p:tag name="SECTOMILLISECCONVERTED" val="1"/>
</p:tagLst>
</file>

<file path=ppt/theme/theme1.xml><?xml version="1.0" encoding="utf-8"?>
<a:theme xmlns:a="http://schemas.openxmlformats.org/drawingml/2006/main" name="2013 Cen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2013 Center Template.potx</Template>
  <TotalTime>499</TotalTime>
  <Words>1081</Words>
  <Application>Microsoft Office PowerPoint</Application>
  <PresentationFormat>On-screen Show (4:3)</PresentationFormat>
  <Paragraphs>150</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Courier New</vt:lpstr>
      <vt:lpstr>Gotham Medium</vt:lpstr>
      <vt:lpstr>Lucida Grande</vt:lpstr>
      <vt:lpstr>Times New Roman</vt:lpstr>
      <vt:lpstr>2013 Center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macbookpro</dc:creator>
  <cp:lastModifiedBy>Miriam E Cameron PhD</cp:lastModifiedBy>
  <cp:revision>160</cp:revision>
  <dcterms:created xsi:type="dcterms:W3CDTF">2013-01-11T16:04:52Z</dcterms:created>
  <dcterms:modified xsi:type="dcterms:W3CDTF">2020-09-06T21:47:25Z</dcterms:modified>
</cp:coreProperties>
</file>